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Bahnschrift" panose="020B0502040204020203" pitchFamily="34" charset="0"/>
      <p:regular r:id="rId18"/>
      <p:bold r:id="rId19"/>
    </p:embeddedFont>
    <p:embeddedFont>
      <p:font typeface="Calibri" panose="020F0502020204030204" pitchFamily="34" charset="0"/>
      <p:regular r:id="rId20"/>
      <p:bold r:id="rId21"/>
      <p:italic r:id="rId22"/>
      <p:boldItalic r:id="rId23"/>
    </p:embeddedFont>
    <p:embeddedFont>
      <p:font typeface="Canva Sans Bold" panose="020B0803030501040103" pitchFamily="34" charset="0"/>
      <p:regular r:id="rId24"/>
      <p:bold r:id="rId25"/>
    </p:embeddedFont>
    <p:embeddedFont>
      <p:font typeface="Gliker SemiBold" pitchFamily="2" charset="77"/>
      <p:regular r:id="rId26"/>
      <p:bold r:id="rId27"/>
    </p:embeddedFont>
    <p:embeddedFont>
      <p:font typeface="Gliker SemiBold Bold" pitchFamily="2" charset="77"/>
      <p:regular r:id="rId28"/>
      <p:bold r:id="rId29"/>
    </p:embeddedFont>
    <p:embeddedFont>
      <p:font typeface="League Spartan" pitchFamily="2" charset="77"/>
      <p:regular r:id="rId30"/>
      <p:bold r:id="rId31"/>
    </p:embeddedFont>
    <p:embeddedFont>
      <p:font typeface="Montserrat" pitchFamily="2" charset="77"/>
      <p:regular r:id="rId32"/>
      <p:bold r:id="rId33"/>
      <p:italic r:id="rId34"/>
      <p:boldItalic r:id="rId35"/>
    </p:embeddedFont>
    <p:embeddedFont>
      <p:font typeface="Montserrat Bold" pitchFamily="2" charset="77"/>
      <p:regular r:id="rId36"/>
    </p:embeddedFont>
    <p:embeddedFont>
      <p:font typeface="Montserrat Semi-Bold" pitchFamily="2" charset="77"/>
      <p:regular r:id="rId37"/>
      <p:bold r:id="rId38"/>
    </p:embeddedFont>
    <p:embeddedFont>
      <p:font typeface="Montserrat Semi-Bold Bold" pitchFamily="2" charset="77"/>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0" autoAdjust="0"/>
  </p:normalViewPr>
  <p:slideViewPr>
    <p:cSldViewPr>
      <p:cViewPr varScale="1">
        <p:scale>
          <a:sx n="71" d="100"/>
          <a:sy n="71" d="100"/>
        </p:scale>
        <p:origin x="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3709929" y="2177042"/>
            <a:ext cx="10973770" cy="5932917"/>
            <a:chOff x="0" y="0"/>
            <a:chExt cx="3443054" cy="1861471"/>
          </a:xfrm>
        </p:grpSpPr>
        <p:sp>
          <p:nvSpPr>
            <p:cNvPr id="3" name="Freeform 3"/>
            <p:cNvSpPr/>
            <p:nvPr/>
          </p:nvSpPr>
          <p:spPr>
            <a:xfrm>
              <a:off x="0" y="0"/>
              <a:ext cx="3443054" cy="1861471"/>
            </a:xfrm>
            <a:custGeom>
              <a:avLst/>
              <a:gdLst/>
              <a:ahLst/>
              <a:cxnLst/>
              <a:rect l="l" t="t" r="r" b="b"/>
              <a:pathLst>
                <a:path w="3443054" h="1861471">
                  <a:moveTo>
                    <a:pt x="0" y="0"/>
                  </a:moveTo>
                  <a:lnTo>
                    <a:pt x="3443054" y="0"/>
                  </a:lnTo>
                  <a:lnTo>
                    <a:pt x="3443054" y="1861471"/>
                  </a:lnTo>
                  <a:lnTo>
                    <a:pt x="0" y="1861471"/>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13025" y="1837536"/>
            <a:ext cx="2461951" cy="80125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914" y="2238163"/>
            <a:ext cx="3889122" cy="10913353"/>
          </a:xfrm>
          <a:prstGeom prst="rect">
            <a:avLst/>
          </a:prstGeom>
        </p:spPr>
      </p:pic>
      <p:sp>
        <p:nvSpPr>
          <p:cNvPr id="6" name="TextBox 6"/>
          <p:cNvSpPr txBox="1"/>
          <p:nvPr/>
        </p:nvSpPr>
        <p:spPr>
          <a:xfrm>
            <a:off x="4005194" y="3686705"/>
            <a:ext cx="10383239" cy="2228227"/>
          </a:xfrm>
          <a:prstGeom prst="rect">
            <a:avLst/>
          </a:prstGeom>
        </p:spPr>
        <p:txBody>
          <a:bodyPr lIns="0" tIns="0" rIns="0" bIns="0" rtlCol="0" anchor="t">
            <a:spAutoFit/>
          </a:bodyPr>
          <a:lstStyle/>
          <a:p>
            <a:pPr algn="ctr">
              <a:lnSpc>
                <a:spcPts val="8600"/>
              </a:lnSpc>
            </a:pPr>
            <a:r>
              <a:rPr lang="en-US" sz="8600">
                <a:solidFill>
                  <a:srgbClr val="2E2E2E"/>
                </a:solidFill>
                <a:latin typeface="Gliker SemiBold"/>
              </a:rPr>
              <a:t>BANK LOAN APPROVAL</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5988" y="6417129"/>
            <a:ext cx="2555421" cy="2555421"/>
          </a:xfrm>
          <a:prstGeom prst="rect">
            <a:avLst/>
          </a:prstGeom>
        </p:spPr>
      </p:pic>
      <p:sp>
        <p:nvSpPr>
          <p:cNvPr id="8" name="TextBox 8"/>
          <p:cNvSpPr txBox="1"/>
          <p:nvPr/>
        </p:nvSpPr>
        <p:spPr>
          <a:xfrm>
            <a:off x="11726020" y="7162471"/>
            <a:ext cx="5915358" cy="1045686"/>
          </a:xfrm>
          <a:prstGeom prst="rect">
            <a:avLst/>
          </a:prstGeom>
        </p:spPr>
        <p:txBody>
          <a:bodyPr lIns="0" tIns="0" rIns="0" bIns="0" rtlCol="0" anchor="t">
            <a:spAutoFit/>
          </a:bodyPr>
          <a:lstStyle/>
          <a:p>
            <a:pPr algn="ctr">
              <a:lnSpc>
                <a:spcPts val="4156"/>
              </a:lnSpc>
            </a:pPr>
            <a:r>
              <a:rPr lang="en-US" sz="3325" spc="166">
                <a:solidFill>
                  <a:srgbClr val="000000"/>
                </a:solidFill>
                <a:latin typeface="League Spartan"/>
              </a:rPr>
              <a:t>CASE </a:t>
            </a:r>
          </a:p>
          <a:p>
            <a:pPr algn="ctr">
              <a:lnSpc>
                <a:spcPts val="4156"/>
              </a:lnSpc>
            </a:pPr>
            <a:r>
              <a:rPr lang="en-US" sz="3325" spc="166">
                <a:solidFill>
                  <a:srgbClr val="000000"/>
                </a:solidFill>
                <a:latin typeface="League Spartan"/>
              </a:rPr>
              <a:t>STUDY</a:t>
            </a:r>
          </a:p>
        </p:txBody>
      </p:sp>
      <p:sp>
        <p:nvSpPr>
          <p:cNvPr id="9" name="TextBox 9"/>
          <p:cNvSpPr txBox="1"/>
          <p:nvPr/>
        </p:nvSpPr>
        <p:spPr>
          <a:xfrm>
            <a:off x="7344880" y="3084572"/>
            <a:ext cx="3703868" cy="497359"/>
          </a:xfrm>
          <a:prstGeom prst="rect">
            <a:avLst/>
          </a:prstGeom>
        </p:spPr>
        <p:txBody>
          <a:bodyPr lIns="0" tIns="0" rIns="0" bIns="0" rtlCol="0" anchor="t">
            <a:spAutoFit/>
          </a:bodyPr>
          <a:lstStyle/>
          <a:p>
            <a:pPr algn="ctr">
              <a:lnSpc>
                <a:spcPts val="3638"/>
              </a:lnSpc>
            </a:pPr>
            <a:r>
              <a:rPr lang="en-US" sz="3638">
                <a:solidFill>
                  <a:srgbClr val="2E2E2E"/>
                </a:solidFill>
                <a:latin typeface="Gliker SemiBold"/>
              </a:rPr>
              <a:t>PROJECT TITLE</a:t>
            </a:r>
          </a:p>
        </p:txBody>
      </p:sp>
      <p:sp>
        <p:nvSpPr>
          <p:cNvPr id="10" name="TextBox 10"/>
          <p:cNvSpPr txBox="1"/>
          <p:nvPr/>
        </p:nvSpPr>
        <p:spPr>
          <a:xfrm>
            <a:off x="6286154" y="6135508"/>
            <a:ext cx="5821321" cy="1867058"/>
          </a:xfrm>
          <a:prstGeom prst="rect">
            <a:avLst/>
          </a:prstGeom>
        </p:spPr>
        <p:txBody>
          <a:bodyPr lIns="0" tIns="0" rIns="0" bIns="0" rtlCol="0" anchor="t">
            <a:spAutoFit/>
          </a:bodyPr>
          <a:lstStyle/>
          <a:p>
            <a:pPr algn="ctr">
              <a:lnSpc>
                <a:spcPts val="3718"/>
              </a:lnSpc>
            </a:pPr>
            <a:r>
              <a:rPr lang="en-US" sz="2975" spc="297">
                <a:solidFill>
                  <a:srgbClr val="000000"/>
                </a:solidFill>
                <a:latin typeface="League Spartan"/>
              </a:rPr>
              <a:t>PANKAJ 20CSU075</a:t>
            </a:r>
          </a:p>
          <a:p>
            <a:pPr algn="ctr">
              <a:lnSpc>
                <a:spcPts val="3718"/>
              </a:lnSpc>
            </a:pPr>
            <a:r>
              <a:rPr lang="en-US" sz="2975" spc="297">
                <a:solidFill>
                  <a:srgbClr val="000000"/>
                </a:solidFill>
                <a:latin typeface="League Spartan"/>
              </a:rPr>
              <a:t>DINESH 20CSU191</a:t>
            </a:r>
          </a:p>
          <a:p>
            <a:pPr algn="ctr">
              <a:lnSpc>
                <a:spcPts val="3718"/>
              </a:lnSpc>
            </a:pPr>
            <a:r>
              <a:rPr lang="en-US" sz="2975" spc="297">
                <a:solidFill>
                  <a:srgbClr val="000000"/>
                </a:solidFill>
                <a:latin typeface="League Spartan"/>
              </a:rPr>
              <a:t>JYOTROOP 20CSU207</a:t>
            </a:r>
          </a:p>
          <a:p>
            <a:pPr algn="ctr">
              <a:lnSpc>
                <a:spcPts val="3718"/>
              </a:lnSpc>
            </a:pPr>
            <a:r>
              <a:rPr lang="en-US" sz="2975" spc="297">
                <a:solidFill>
                  <a:srgbClr val="000000"/>
                </a:solidFill>
                <a:latin typeface="League Spartan"/>
              </a:rPr>
              <a:t>TUSHAR 20CSU231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813079" y="1907729"/>
            <a:ext cx="20764645" cy="9170836"/>
            <a:chOff x="0" y="0"/>
            <a:chExt cx="5792473" cy="2558282"/>
          </a:xfrm>
        </p:grpSpPr>
        <p:sp>
          <p:nvSpPr>
            <p:cNvPr id="3" name="Freeform 3"/>
            <p:cNvSpPr/>
            <p:nvPr/>
          </p:nvSpPr>
          <p:spPr>
            <a:xfrm>
              <a:off x="0" y="0"/>
              <a:ext cx="5792473" cy="2558282"/>
            </a:xfrm>
            <a:custGeom>
              <a:avLst/>
              <a:gdLst/>
              <a:ahLst/>
              <a:cxnLst/>
              <a:rect l="l" t="t" r="r" b="b"/>
              <a:pathLst>
                <a:path w="5792473" h="2558282">
                  <a:moveTo>
                    <a:pt x="5668013" y="2558282"/>
                  </a:moveTo>
                  <a:lnTo>
                    <a:pt x="124460" y="2558282"/>
                  </a:lnTo>
                  <a:cubicBezTo>
                    <a:pt x="55880" y="2558282"/>
                    <a:pt x="0" y="2502402"/>
                    <a:pt x="0" y="2433822"/>
                  </a:cubicBezTo>
                  <a:lnTo>
                    <a:pt x="0" y="124460"/>
                  </a:lnTo>
                  <a:cubicBezTo>
                    <a:pt x="0" y="55880"/>
                    <a:pt x="55880" y="0"/>
                    <a:pt x="124460" y="0"/>
                  </a:cubicBezTo>
                  <a:lnTo>
                    <a:pt x="5668013" y="0"/>
                  </a:lnTo>
                  <a:cubicBezTo>
                    <a:pt x="5736593" y="0"/>
                    <a:pt x="5792473" y="55880"/>
                    <a:pt x="5792473" y="124460"/>
                  </a:cubicBezTo>
                  <a:lnTo>
                    <a:pt x="5792473" y="2433822"/>
                  </a:lnTo>
                  <a:cubicBezTo>
                    <a:pt x="5792473" y="2502402"/>
                    <a:pt x="5736593" y="2558282"/>
                    <a:pt x="5668013" y="2558282"/>
                  </a:cubicBezTo>
                  <a:close/>
                </a:path>
              </a:pathLst>
            </a:custGeom>
            <a:solidFill>
              <a:srgbClr val="FFFFFF"/>
            </a:solidFill>
          </p:spPr>
        </p:sp>
      </p:grpSp>
      <p:grpSp>
        <p:nvGrpSpPr>
          <p:cNvPr id="4" name="Group 4"/>
          <p:cNvGrpSpPr/>
          <p:nvPr/>
        </p:nvGrpSpPr>
        <p:grpSpPr>
          <a:xfrm>
            <a:off x="5810385" y="73471"/>
            <a:ext cx="6667229" cy="1758057"/>
            <a:chOff x="0" y="0"/>
            <a:chExt cx="3686432" cy="972062"/>
          </a:xfrm>
        </p:grpSpPr>
        <p:sp>
          <p:nvSpPr>
            <p:cNvPr id="5" name="Freeform 5"/>
            <p:cNvSpPr/>
            <p:nvPr/>
          </p:nvSpPr>
          <p:spPr>
            <a:xfrm>
              <a:off x="0" y="0"/>
              <a:ext cx="3686432" cy="972062"/>
            </a:xfrm>
            <a:custGeom>
              <a:avLst/>
              <a:gdLst/>
              <a:ahLst/>
              <a:cxnLst/>
              <a:rect l="l" t="t" r="r" b="b"/>
              <a:pathLst>
                <a:path w="3686432" h="972062">
                  <a:moveTo>
                    <a:pt x="0" y="0"/>
                  </a:moveTo>
                  <a:lnTo>
                    <a:pt x="3686432" y="0"/>
                  </a:lnTo>
                  <a:lnTo>
                    <a:pt x="3686432" y="972062"/>
                  </a:lnTo>
                  <a:lnTo>
                    <a:pt x="0" y="972062"/>
                  </a:lnTo>
                  <a:close/>
                </a:path>
              </a:pathLst>
            </a:custGeom>
            <a:solidFill>
              <a:srgbClr val="FFFFFF"/>
            </a:solidFill>
          </p:spPr>
        </p:sp>
      </p:grpSp>
      <p:pic>
        <p:nvPicPr>
          <p:cNvPr id="6" name="Picture 6"/>
          <p:cNvPicPr>
            <a:picLocks noChangeAspect="1"/>
          </p:cNvPicPr>
          <p:nvPr/>
        </p:nvPicPr>
        <p:blipFill>
          <a:blip r:embed="rId2"/>
          <a:srcRect/>
          <a:stretch>
            <a:fillRect/>
          </a:stretch>
        </p:blipFill>
        <p:spPr>
          <a:xfrm>
            <a:off x="166121" y="2165941"/>
            <a:ext cx="8091566" cy="3159912"/>
          </a:xfrm>
          <a:prstGeom prst="rect">
            <a:avLst/>
          </a:prstGeom>
        </p:spPr>
      </p:pic>
      <p:pic>
        <p:nvPicPr>
          <p:cNvPr id="7" name="Picture 7"/>
          <p:cNvPicPr>
            <a:picLocks noChangeAspect="1"/>
          </p:cNvPicPr>
          <p:nvPr/>
        </p:nvPicPr>
        <p:blipFill>
          <a:blip r:embed="rId3"/>
          <a:srcRect/>
          <a:stretch>
            <a:fillRect/>
          </a:stretch>
        </p:blipFill>
        <p:spPr>
          <a:xfrm>
            <a:off x="1309579" y="5835497"/>
            <a:ext cx="5804650" cy="3422803"/>
          </a:xfrm>
          <a:prstGeom prst="rect">
            <a:avLst/>
          </a:prstGeom>
        </p:spPr>
      </p:pic>
      <p:pic>
        <p:nvPicPr>
          <p:cNvPr id="8" name="Picture 8"/>
          <p:cNvPicPr>
            <a:picLocks noChangeAspect="1"/>
          </p:cNvPicPr>
          <p:nvPr/>
        </p:nvPicPr>
        <p:blipFill>
          <a:blip r:embed="rId4"/>
          <a:srcRect/>
          <a:stretch>
            <a:fillRect/>
          </a:stretch>
        </p:blipFill>
        <p:spPr>
          <a:xfrm>
            <a:off x="8800782" y="2446016"/>
            <a:ext cx="6623669" cy="3800175"/>
          </a:xfrm>
          <a:prstGeom prst="rect">
            <a:avLst/>
          </a:prstGeom>
        </p:spPr>
      </p:pic>
      <p:pic>
        <p:nvPicPr>
          <p:cNvPr id="9" name="Picture 9"/>
          <p:cNvPicPr>
            <a:picLocks noChangeAspect="1"/>
          </p:cNvPicPr>
          <p:nvPr/>
        </p:nvPicPr>
        <p:blipFill>
          <a:blip r:embed="rId5"/>
          <a:srcRect/>
          <a:stretch>
            <a:fillRect/>
          </a:stretch>
        </p:blipFill>
        <p:spPr>
          <a:xfrm>
            <a:off x="7915206" y="6246191"/>
            <a:ext cx="6694325" cy="3931587"/>
          </a:xfrm>
          <a:prstGeom prst="rect">
            <a:avLst/>
          </a:prstGeom>
        </p:spPr>
      </p:pic>
      <p:sp>
        <p:nvSpPr>
          <p:cNvPr id="10" name="TextBox 10"/>
          <p:cNvSpPr txBox="1"/>
          <p:nvPr/>
        </p:nvSpPr>
        <p:spPr>
          <a:xfrm>
            <a:off x="6206410" y="252412"/>
            <a:ext cx="5875181" cy="1409700"/>
          </a:xfrm>
          <a:prstGeom prst="rect">
            <a:avLst/>
          </a:prstGeom>
        </p:spPr>
        <p:txBody>
          <a:bodyPr lIns="0" tIns="0" rIns="0" bIns="0" rtlCol="0" anchor="t">
            <a:spAutoFit/>
          </a:bodyPr>
          <a:lstStyle/>
          <a:p>
            <a:pPr algn="ctr">
              <a:lnSpc>
                <a:spcPts val="5560"/>
              </a:lnSpc>
            </a:pPr>
            <a:r>
              <a:rPr lang="en-US" sz="4633" spc="231">
                <a:solidFill>
                  <a:srgbClr val="2E2E2E"/>
                </a:solidFill>
                <a:latin typeface="Gliker SemiBold Bold"/>
              </a:rPr>
              <a:t>DATA VISUALIZATION </a:t>
            </a:r>
          </a:p>
        </p:txBody>
      </p:sp>
      <p:sp>
        <p:nvSpPr>
          <p:cNvPr id="11" name="TextBox 11"/>
          <p:cNvSpPr txBox="1"/>
          <p:nvPr/>
        </p:nvSpPr>
        <p:spPr>
          <a:xfrm>
            <a:off x="166121" y="5086350"/>
            <a:ext cx="8234735" cy="481329"/>
          </a:xfrm>
          <a:prstGeom prst="rect">
            <a:avLst/>
          </a:prstGeom>
        </p:spPr>
        <p:txBody>
          <a:bodyPr lIns="0" tIns="0" rIns="0" bIns="0" rtlCol="0" anchor="t">
            <a:spAutoFit/>
          </a:bodyPr>
          <a:lstStyle/>
          <a:p>
            <a:pPr algn="ctr">
              <a:lnSpc>
                <a:spcPts val="3920"/>
              </a:lnSpc>
            </a:pPr>
            <a:r>
              <a:rPr lang="en-US" sz="2800">
                <a:solidFill>
                  <a:srgbClr val="2E2E2E"/>
                </a:solidFill>
                <a:latin typeface="Canva Sans Bold"/>
              </a:rPr>
              <a:t>Distribution of Annual Income Vs Monthly Debt</a:t>
            </a:r>
          </a:p>
        </p:txBody>
      </p:sp>
      <p:sp>
        <p:nvSpPr>
          <p:cNvPr id="12" name="TextBox 12"/>
          <p:cNvSpPr txBox="1"/>
          <p:nvPr/>
        </p:nvSpPr>
        <p:spPr>
          <a:xfrm>
            <a:off x="1465903" y="9201150"/>
            <a:ext cx="5648325" cy="976629"/>
          </a:xfrm>
          <a:prstGeom prst="rect">
            <a:avLst/>
          </a:prstGeom>
        </p:spPr>
        <p:txBody>
          <a:bodyPr lIns="0" tIns="0" rIns="0" bIns="0" rtlCol="0" anchor="t">
            <a:spAutoFit/>
          </a:bodyPr>
          <a:lstStyle/>
          <a:p>
            <a:pPr algn="ctr">
              <a:lnSpc>
                <a:spcPts val="3920"/>
              </a:lnSpc>
            </a:pPr>
            <a:r>
              <a:rPr lang="en-US" sz="2800">
                <a:solidFill>
                  <a:srgbClr val="2E2E2E"/>
                </a:solidFill>
                <a:latin typeface="Canva Sans Bold"/>
              </a:rPr>
              <a:t>Distribution of Number of </a:t>
            </a:r>
          </a:p>
          <a:p>
            <a:pPr algn="ctr">
              <a:lnSpc>
                <a:spcPts val="3920"/>
              </a:lnSpc>
            </a:pPr>
            <a:r>
              <a:rPr lang="en-US" sz="2800">
                <a:solidFill>
                  <a:srgbClr val="2E2E2E"/>
                </a:solidFill>
                <a:latin typeface="Canva Sans Bold"/>
              </a:rPr>
              <a:t>Open Accounts Vs Monthly Debt</a:t>
            </a:r>
          </a:p>
        </p:txBody>
      </p:sp>
      <p:sp>
        <p:nvSpPr>
          <p:cNvPr id="13" name="TextBox 13"/>
          <p:cNvSpPr txBox="1"/>
          <p:nvPr/>
        </p:nvSpPr>
        <p:spPr>
          <a:xfrm>
            <a:off x="15424451" y="3327565"/>
            <a:ext cx="2215828" cy="1989453"/>
          </a:xfrm>
          <a:prstGeom prst="rect">
            <a:avLst/>
          </a:prstGeom>
        </p:spPr>
        <p:txBody>
          <a:bodyPr lIns="0" tIns="0" rIns="0" bIns="0" rtlCol="0" anchor="t">
            <a:spAutoFit/>
          </a:bodyPr>
          <a:lstStyle/>
          <a:p>
            <a:pPr algn="ctr">
              <a:lnSpc>
                <a:spcPts val="3220"/>
              </a:lnSpc>
            </a:pPr>
            <a:r>
              <a:rPr lang="en-US" sz="2300">
                <a:solidFill>
                  <a:srgbClr val="2E2E2E"/>
                </a:solidFill>
                <a:latin typeface="Canva Sans Bold"/>
              </a:rPr>
              <a:t>Distribution of </a:t>
            </a:r>
          </a:p>
          <a:p>
            <a:pPr algn="ctr">
              <a:lnSpc>
                <a:spcPts val="3220"/>
              </a:lnSpc>
            </a:pPr>
            <a:r>
              <a:rPr lang="en-US" sz="2300">
                <a:solidFill>
                  <a:srgbClr val="2E2E2E"/>
                </a:solidFill>
                <a:latin typeface="Canva Sans Bold"/>
              </a:rPr>
              <a:t>Annual Income </a:t>
            </a:r>
          </a:p>
          <a:p>
            <a:pPr algn="ctr">
              <a:lnSpc>
                <a:spcPts val="3220"/>
              </a:lnSpc>
            </a:pPr>
            <a:r>
              <a:rPr lang="en-US" sz="2300">
                <a:solidFill>
                  <a:srgbClr val="2E2E2E"/>
                </a:solidFill>
                <a:latin typeface="Canva Sans Bold"/>
              </a:rPr>
              <a:t>Vs </a:t>
            </a:r>
          </a:p>
          <a:p>
            <a:pPr algn="ctr">
              <a:lnSpc>
                <a:spcPts val="3220"/>
              </a:lnSpc>
            </a:pPr>
            <a:r>
              <a:rPr lang="en-US" sz="2300">
                <a:solidFill>
                  <a:srgbClr val="2E2E2E"/>
                </a:solidFill>
                <a:latin typeface="Canva Sans Bold"/>
              </a:rPr>
              <a:t>Current </a:t>
            </a:r>
          </a:p>
          <a:p>
            <a:pPr algn="ctr">
              <a:lnSpc>
                <a:spcPts val="3220"/>
              </a:lnSpc>
            </a:pPr>
            <a:r>
              <a:rPr lang="en-US" sz="2300">
                <a:solidFill>
                  <a:srgbClr val="2E2E2E"/>
                </a:solidFill>
                <a:latin typeface="Canva Sans Bold"/>
              </a:rPr>
              <a:t>Credit Balance</a:t>
            </a:r>
          </a:p>
        </p:txBody>
      </p:sp>
      <p:sp>
        <p:nvSpPr>
          <p:cNvPr id="14" name="TextBox 14"/>
          <p:cNvSpPr txBox="1"/>
          <p:nvPr/>
        </p:nvSpPr>
        <p:spPr>
          <a:xfrm>
            <a:off x="14353059" y="7199796"/>
            <a:ext cx="2906241" cy="1967229"/>
          </a:xfrm>
          <a:prstGeom prst="rect">
            <a:avLst/>
          </a:prstGeom>
        </p:spPr>
        <p:txBody>
          <a:bodyPr lIns="0" tIns="0" rIns="0" bIns="0" rtlCol="0" anchor="t">
            <a:spAutoFit/>
          </a:bodyPr>
          <a:lstStyle/>
          <a:p>
            <a:pPr algn="ctr">
              <a:lnSpc>
                <a:spcPts val="3920"/>
              </a:lnSpc>
            </a:pPr>
            <a:r>
              <a:rPr lang="en-US" sz="2800">
                <a:solidFill>
                  <a:srgbClr val="2E2E2E"/>
                </a:solidFill>
                <a:latin typeface="Canva Sans Bold"/>
              </a:rPr>
              <a:t>Distribution of </a:t>
            </a:r>
          </a:p>
          <a:p>
            <a:pPr algn="ctr">
              <a:lnSpc>
                <a:spcPts val="3920"/>
              </a:lnSpc>
            </a:pPr>
            <a:r>
              <a:rPr lang="en-US" sz="2800">
                <a:solidFill>
                  <a:srgbClr val="2E2E2E"/>
                </a:solidFill>
                <a:latin typeface="Canva Sans Bold"/>
              </a:rPr>
              <a:t>Number of </a:t>
            </a:r>
          </a:p>
          <a:p>
            <a:pPr algn="ctr">
              <a:lnSpc>
                <a:spcPts val="3920"/>
              </a:lnSpc>
            </a:pPr>
            <a:r>
              <a:rPr lang="en-US" sz="2800">
                <a:solidFill>
                  <a:srgbClr val="2E2E2E"/>
                </a:solidFill>
                <a:latin typeface="Canva Sans Bold"/>
              </a:rPr>
              <a:t>Open Accounts </a:t>
            </a:r>
          </a:p>
          <a:p>
            <a:pPr algn="ctr">
              <a:lnSpc>
                <a:spcPts val="3920"/>
              </a:lnSpc>
            </a:pPr>
            <a:r>
              <a:rPr lang="en-US" sz="2800">
                <a:solidFill>
                  <a:srgbClr val="2E2E2E"/>
                </a:solidFill>
                <a:latin typeface="Canva Sans Bold"/>
              </a:rPr>
              <a:t>Vs Monthly Debt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5772" y="1028700"/>
            <a:ext cx="17836457" cy="8979592"/>
          </a:xfrm>
          <a:prstGeom prst="rect">
            <a:avLst/>
          </a:prstGeom>
        </p:spPr>
      </p:pic>
      <p:sp>
        <p:nvSpPr>
          <p:cNvPr id="3" name="TextBox 3"/>
          <p:cNvSpPr txBox="1"/>
          <p:nvPr/>
        </p:nvSpPr>
        <p:spPr>
          <a:xfrm>
            <a:off x="4176010" y="138113"/>
            <a:ext cx="9935981" cy="700087"/>
          </a:xfrm>
          <a:prstGeom prst="rect">
            <a:avLst/>
          </a:prstGeom>
        </p:spPr>
        <p:txBody>
          <a:bodyPr lIns="0" tIns="0" rIns="0" bIns="0" rtlCol="0" anchor="t">
            <a:spAutoFit/>
          </a:bodyPr>
          <a:lstStyle/>
          <a:p>
            <a:pPr algn="ctr">
              <a:lnSpc>
                <a:spcPts val="5560"/>
              </a:lnSpc>
            </a:pPr>
            <a:r>
              <a:rPr lang="en-US" sz="4633" spc="231">
                <a:solidFill>
                  <a:srgbClr val="2E2E2E"/>
                </a:solidFill>
                <a:latin typeface="Gliker SemiBold Bold"/>
              </a:rPr>
              <a:t>DATA VISUALIZATION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0011"/>
          <a:stretch>
            <a:fillRect/>
          </a:stretch>
        </p:blipFill>
        <p:spPr>
          <a:xfrm>
            <a:off x="161925" y="3243329"/>
            <a:ext cx="8781942" cy="5438696"/>
          </a:xfrm>
          <a:prstGeom prst="rect">
            <a:avLst/>
          </a:prstGeom>
        </p:spPr>
      </p:pic>
      <p:pic>
        <p:nvPicPr>
          <p:cNvPr id="3" name="Picture 3"/>
          <p:cNvPicPr>
            <a:picLocks noChangeAspect="1"/>
          </p:cNvPicPr>
          <p:nvPr/>
        </p:nvPicPr>
        <p:blipFill>
          <a:blip r:embed="rId3"/>
          <a:srcRect/>
          <a:stretch>
            <a:fillRect/>
          </a:stretch>
        </p:blipFill>
        <p:spPr>
          <a:xfrm>
            <a:off x="9067800" y="1572424"/>
            <a:ext cx="9070492" cy="5727501"/>
          </a:xfrm>
          <a:prstGeom prst="rect">
            <a:avLst/>
          </a:prstGeom>
        </p:spPr>
      </p:pic>
      <p:grpSp>
        <p:nvGrpSpPr>
          <p:cNvPr id="4" name="Group 4"/>
          <p:cNvGrpSpPr/>
          <p:nvPr/>
        </p:nvGrpSpPr>
        <p:grpSpPr>
          <a:xfrm>
            <a:off x="1219281" y="693396"/>
            <a:ext cx="6667229" cy="1758057"/>
            <a:chOff x="0" y="0"/>
            <a:chExt cx="3686432" cy="972062"/>
          </a:xfrm>
        </p:grpSpPr>
        <p:sp>
          <p:nvSpPr>
            <p:cNvPr id="5" name="Freeform 5"/>
            <p:cNvSpPr/>
            <p:nvPr/>
          </p:nvSpPr>
          <p:spPr>
            <a:xfrm>
              <a:off x="0" y="0"/>
              <a:ext cx="3686432" cy="972062"/>
            </a:xfrm>
            <a:custGeom>
              <a:avLst/>
              <a:gdLst/>
              <a:ahLst/>
              <a:cxnLst/>
              <a:rect l="l" t="t" r="r" b="b"/>
              <a:pathLst>
                <a:path w="3686432" h="972062">
                  <a:moveTo>
                    <a:pt x="0" y="0"/>
                  </a:moveTo>
                  <a:lnTo>
                    <a:pt x="3686432" y="0"/>
                  </a:lnTo>
                  <a:lnTo>
                    <a:pt x="3686432" y="972062"/>
                  </a:lnTo>
                  <a:lnTo>
                    <a:pt x="0" y="972062"/>
                  </a:lnTo>
                  <a:close/>
                </a:path>
              </a:pathLst>
            </a:custGeom>
            <a:solidFill>
              <a:srgbClr val="FFFFFF"/>
            </a:solidFill>
          </p:spPr>
        </p:sp>
      </p:grpSp>
      <p:sp>
        <p:nvSpPr>
          <p:cNvPr id="6" name="TextBox 6"/>
          <p:cNvSpPr txBox="1"/>
          <p:nvPr/>
        </p:nvSpPr>
        <p:spPr>
          <a:xfrm>
            <a:off x="1615305" y="872337"/>
            <a:ext cx="5875181" cy="1409700"/>
          </a:xfrm>
          <a:prstGeom prst="rect">
            <a:avLst/>
          </a:prstGeom>
        </p:spPr>
        <p:txBody>
          <a:bodyPr lIns="0" tIns="0" rIns="0" bIns="0" rtlCol="0" anchor="t">
            <a:spAutoFit/>
          </a:bodyPr>
          <a:lstStyle/>
          <a:p>
            <a:pPr algn="ctr">
              <a:lnSpc>
                <a:spcPts val="5560"/>
              </a:lnSpc>
            </a:pPr>
            <a:r>
              <a:rPr lang="en-US" sz="4633" spc="231">
                <a:solidFill>
                  <a:srgbClr val="2E2E2E"/>
                </a:solidFill>
                <a:latin typeface="Gliker SemiBold Bold"/>
              </a:rPr>
              <a:t>DATA VISUALIZATION </a:t>
            </a:r>
          </a:p>
        </p:txBody>
      </p:sp>
      <p:sp>
        <p:nvSpPr>
          <p:cNvPr id="7" name="TextBox 7"/>
          <p:cNvSpPr txBox="1"/>
          <p:nvPr/>
        </p:nvSpPr>
        <p:spPr>
          <a:xfrm>
            <a:off x="729204" y="8989061"/>
            <a:ext cx="7647384" cy="481329"/>
          </a:xfrm>
          <a:prstGeom prst="rect">
            <a:avLst/>
          </a:prstGeom>
        </p:spPr>
        <p:txBody>
          <a:bodyPr lIns="0" tIns="0" rIns="0" bIns="0" rtlCol="0" anchor="t">
            <a:spAutoFit/>
          </a:bodyPr>
          <a:lstStyle/>
          <a:p>
            <a:pPr algn="ctr">
              <a:lnSpc>
                <a:spcPts val="3920"/>
              </a:lnSpc>
            </a:pPr>
            <a:r>
              <a:rPr lang="en-US" sz="2800">
                <a:solidFill>
                  <a:srgbClr val="2E2E2E"/>
                </a:solidFill>
                <a:latin typeface="Canva Sans Bold"/>
              </a:rPr>
              <a:t>Distribution of Credit Problems Vs Tax Liens</a:t>
            </a:r>
          </a:p>
        </p:txBody>
      </p:sp>
      <p:sp>
        <p:nvSpPr>
          <p:cNvPr id="8" name="TextBox 8"/>
          <p:cNvSpPr txBox="1"/>
          <p:nvPr/>
        </p:nvSpPr>
        <p:spPr>
          <a:xfrm>
            <a:off x="11020655" y="7528661"/>
            <a:ext cx="5827182" cy="976629"/>
          </a:xfrm>
          <a:prstGeom prst="rect">
            <a:avLst/>
          </a:prstGeom>
        </p:spPr>
        <p:txBody>
          <a:bodyPr lIns="0" tIns="0" rIns="0" bIns="0" rtlCol="0" anchor="t">
            <a:spAutoFit/>
          </a:bodyPr>
          <a:lstStyle/>
          <a:p>
            <a:pPr algn="ctr">
              <a:lnSpc>
                <a:spcPts val="3920"/>
              </a:lnSpc>
            </a:pPr>
            <a:r>
              <a:rPr lang="en-US" sz="2800">
                <a:solidFill>
                  <a:srgbClr val="2E2E2E"/>
                </a:solidFill>
                <a:latin typeface="Canva Sans Bold"/>
              </a:rPr>
              <a:t>Count of Property depending </a:t>
            </a:r>
          </a:p>
          <a:p>
            <a:pPr algn="ctr">
              <a:lnSpc>
                <a:spcPts val="3920"/>
              </a:lnSpc>
            </a:pPr>
            <a:r>
              <a:rPr lang="en-US" sz="2800">
                <a:solidFill>
                  <a:srgbClr val="2E2E2E"/>
                </a:solidFill>
                <a:latin typeface="Canva Sans Bold"/>
              </a:rPr>
              <a:t>upon Home Ownership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88773" y="257222"/>
            <a:ext cx="17798200" cy="9816772"/>
            <a:chOff x="0" y="0"/>
            <a:chExt cx="5998478" cy="3308519"/>
          </a:xfrm>
        </p:grpSpPr>
        <p:sp>
          <p:nvSpPr>
            <p:cNvPr id="3" name="Freeform 3"/>
            <p:cNvSpPr/>
            <p:nvPr/>
          </p:nvSpPr>
          <p:spPr>
            <a:xfrm>
              <a:off x="0" y="0"/>
              <a:ext cx="5998478" cy="3308519"/>
            </a:xfrm>
            <a:custGeom>
              <a:avLst/>
              <a:gdLst/>
              <a:ahLst/>
              <a:cxnLst/>
              <a:rect l="l" t="t" r="r" b="b"/>
              <a:pathLst>
                <a:path w="5998478" h="3308519">
                  <a:moveTo>
                    <a:pt x="5874018" y="3308519"/>
                  </a:moveTo>
                  <a:lnTo>
                    <a:pt x="124460" y="3308519"/>
                  </a:lnTo>
                  <a:cubicBezTo>
                    <a:pt x="55880" y="3308519"/>
                    <a:pt x="0" y="3252639"/>
                    <a:pt x="0" y="3184059"/>
                  </a:cubicBezTo>
                  <a:lnTo>
                    <a:pt x="0" y="124460"/>
                  </a:lnTo>
                  <a:cubicBezTo>
                    <a:pt x="0" y="55880"/>
                    <a:pt x="55880" y="0"/>
                    <a:pt x="124460" y="0"/>
                  </a:cubicBezTo>
                  <a:lnTo>
                    <a:pt x="5874018" y="0"/>
                  </a:lnTo>
                  <a:cubicBezTo>
                    <a:pt x="5942598" y="0"/>
                    <a:pt x="5998478" y="55880"/>
                    <a:pt x="5998478" y="124460"/>
                  </a:cubicBezTo>
                  <a:lnTo>
                    <a:pt x="5998478" y="3184060"/>
                  </a:lnTo>
                  <a:cubicBezTo>
                    <a:pt x="5998478" y="3252639"/>
                    <a:pt x="5942598" y="3308519"/>
                    <a:pt x="5874018" y="3308519"/>
                  </a:cubicBezTo>
                  <a:close/>
                </a:path>
              </a:pathLst>
            </a:custGeom>
            <a:solidFill>
              <a:srgbClr val="FFFFFF"/>
            </a:solidFill>
          </p:spPr>
        </p:sp>
      </p:grpSp>
      <p:pic>
        <p:nvPicPr>
          <p:cNvPr id="4" name="Picture 4"/>
          <p:cNvPicPr>
            <a:picLocks noChangeAspect="1"/>
          </p:cNvPicPr>
          <p:nvPr/>
        </p:nvPicPr>
        <p:blipFill>
          <a:blip r:embed="rId2"/>
          <a:srcRect r="934"/>
          <a:stretch>
            <a:fillRect/>
          </a:stretch>
        </p:blipFill>
        <p:spPr>
          <a:xfrm>
            <a:off x="188773" y="1677423"/>
            <a:ext cx="5780546" cy="8012345"/>
          </a:xfrm>
          <a:prstGeom prst="rect">
            <a:avLst/>
          </a:prstGeom>
        </p:spPr>
      </p:pic>
      <p:pic>
        <p:nvPicPr>
          <p:cNvPr id="5" name="Picture 5"/>
          <p:cNvPicPr>
            <a:picLocks noChangeAspect="1"/>
          </p:cNvPicPr>
          <p:nvPr/>
        </p:nvPicPr>
        <p:blipFill>
          <a:blip r:embed="rId3"/>
          <a:srcRect/>
          <a:stretch>
            <a:fillRect/>
          </a:stretch>
        </p:blipFill>
        <p:spPr>
          <a:xfrm>
            <a:off x="6239292" y="1677423"/>
            <a:ext cx="5697163" cy="8012345"/>
          </a:xfrm>
          <a:prstGeom prst="rect">
            <a:avLst/>
          </a:prstGeom>
        </p:spPr>
      </p:pic>
      <p:pic>
        <p:nvPicPr>
          <p:cNvPr id="6" name="Picture 6"/>
          <p:cNvPicPr>
            <a:picLocks noChangeAspect="1"/>
          </p:cNvPicPr>
          <p:nvPr/>
        </p:nvPicPr>
        <p:blipFill>
          <a:blip r:embed="rId4"/>
          <a:srcRect/>
          <a:stretch>
            <a:fillRect/>
          </a:stretch>
        </p:blipFill>
        <p:spPr>
          <a:xfrm>
            <a:off x="12244415" y="1677423"/>
            <a:ext cx="5742559" cy="8012345"/>
          </a:xfrm>
          <a:prstGeom prst="rect">
            <a:avLst/>
          </a:prstGeom>
        </p:spPr>
      </p:pic>
      <p:sp>
        <p:nvSpPr>
          <p:cNvPr id="7" name="TextBox 7"/>
          <p:cNvSpPr txBox="1"/>
          <p:nvPr/>
        </p:nvSpPr>
        <p:spPr>
          <a:xfrm>
            <a:off x="1153440" y="620077"/>
            <a:ext cx="15981121" cy="655320"/>
          </a:xfrm>
          <a:prstGeom prst="rect">
            <a:avLst/>
          </a:prstGeom>
        </p:spPr>
        <p:txBody>
          <a:bodyPr lIns="0" tIns="0" rIns="0" bIns="0" rtlCol="0" anchor="t">
            <a:spAutoFit/>
          </a:bodyPr>
          <a:lstStyle/>
          <a:p>
            <a:pPr algn="ctr">
              <a:lnSpc>
                <a:spcPts val="4800"/>
              </a:lnSpc>
            </a:pPr>
            <a:r>
              <a:rPr lang="en-US" sz="4800">
                <a:solidFill>
                  <a:srgbClr val="2E2E2E"/>
                </a:solidFill>
                <a:latin typeface="Gliker SemiBold Bold"/>
              </a:rPr>
              <a:t>PROPOSED ALGORITHMS/SOLUTIONS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219200" y="278645"/>
            <a:ext cx="16230600" cy="1477130"/>
            <a:chOff x="0" y="0"/>
            <a:chExt cx="7256426" cy="660400"/>
          </a:xfrm>
        </p:grpSpPr>
        <p:sp>
          <p:nvSpPr>
            <p:cNvPr id="3" name="Freeform 3"/>
            <p:cNvSpPr/>
            <p:nvPr/>
          </p:nvSpPr>
          <p:spPr>
            <a:xfrm>
              <a:off x="0" y="0"/>
              <a:ext cx="7256426" cy="660400"/>
            </a:xfrm>
            <a:custGeom>
              <a:avLst/>
              <a:gdLst/>
              <a:ahLst/>
              <a:cxnLst/>
              <a:rect l="l" t="t" r="r" b="b"/>
              <a:pathLst>
                <a:path w="7256426" h="660400">
                  <a:moveTo>
                    <a:pt x="7131966" y="660400"/>
                  </a:moveTo>
                  <a:lnTo>
                    <a:pt x="124460" y="660400"/>
                  </a:lnTo>
                  <a:cubicBezTo>
                    <a:pt x="55880" y="660400"/>
                    <a:pt x="0" y="604520"/>
                    <a:pt x="0" y="535940"/>
                  </a:cubicBezTo>
                  <a:lnTo>
                    <a:pt x="0" y="124460"/>
                  </a:lnTo>
                  <a:cubicBezTo>
                    <a:pt x="0" y="55880"/>
                    <a:pt x="55880" y="0"/>
                    <a:pt x="124460" y="0"/>
                  </a:cubicBezTo>
                  <a:lnTo>
                    <a:pt x="7131966" y="0"/>
                  </a:lnTo>
                  <a:cubicBezTo>
                    <a:pt x="7200547" y="0"/>
                    <a:pt x="7256426" y="55880"/>
                    <a:pt x="7256426" y="124460"/>
                  </a:cubicBezTo>
                  <a:lnTo>
                    <a:pt x="7256426" y="535940"/>
                  </a:lnTo>
                  <a:cubicBezTo>
                    <a:pt x="7256426" y="604520"/>
                    <a:pt x="7200547" y="660400"/>
                    <a:pt x="7131966" y="660400"/>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3404680" y="2848277"/>
            <a:ext cx="5385636" cy="7438723"/>
          </a:xfrm>
          <a:prstGeom prst="rect">
            <a:avLst/>
          </a:prstGeom>
        </p:spPr>
      </p:pic>
      <p:pic>
        <p:nvPicPr>
          <p:cNvPr id="5" name="Picture 5"/>
          <p:cNvPicPr>
            <a:picLocks noChangeAspect="1"/>
          </p:cNvPicPr>
          <p:nvPr/>
        </p:nvPicPr>
        <p:blipFill>
          <a:blip r:embed="rId3"/>
          <a:srcRect/>
          <a:stretch>
            <a:fillRect/>
          </a:stretch>
        </p:blipFill>
        <p:spPr>
          <a:xfrm>
            <a:off x="9334500" y="2848277"/>
            <a:ext cx="5309318" cy="7438723"/>
          </a:xfrm>
          <a:prstGeom prst="rect">
            <a:avLst/>
          </a:prstGeom>
        </p:spPr>
      </p:pic>
      <p:sp>
        <p:nvSpPr>
          <p:cNvPr id="6" name="TextBox 6"/>
          <p:cNvSpPr txBox="1"/>
          <p:nvPr/>
        </p:nvSpPr>
        <p:spPr>
          <a:xfrm>
            <a:off x="1409700" y="690184"/>
            <a:ext cx="15849600" cy="749301"/>
          </a:xfrm>
          <a:prstGeom prst="rect">
            <a:avLst/>
          </a:prstGeom>
        </p:spPr>
        <p:txBody>
          <a:bodyPr lIns="0" tIns="0" rIns="0" bIns="0" rtlCol="0" anchor="t">
            <a:spAutoFit/>
          </a:bodyPr>
          <a:lstStyle/>
          <a:p>
            <a:pPr algn="ctr">
              <a:lnSpc>
                <a:spcPts val="5500"/>
              </a:lnSpc>
            </a:pPr>
            <a:r>
              <a:rPr lang="en-US" sz="5500">
                <a:solidFill>
                  <a:srgbClr val="2E2E2E"/>
                </a:solidFill>
                <a:latin typeface="Gliker SemiBold Bold"/>
              </a:rPr>
              <a:t>RESULTS OBTAINED/ITS SIGNIFICANCE</a:t>
            </a:r>
          </a:p>
        </p:txBody>
      </p:sp>
      <p:sp>
        <p:nvSpPr>
          <p:cNvPr id="7" name="TextBox 7"/>
          <p:cNvSpPr txBox="1"/>
          <p:nvPr/>
        </p:nvSpPr>
        <p:spPr>
          <a:xfrm>
            <a:off x="191314" y="1698625"/>
            <a:ext cx="17905371" cy="1621571"/>
          </a:xfrm>
          <a:prstGeom prst="rect">
            <a:avLst/>
          </a:prstGeom>
        </p:spPr>
        <p:txBody>
          <a:bodyPr lIns="0" tIns="0" rIns="0" bIns="0" rtlCol="0" anchor="t">
            <a:spAutoFit/>
          </a:bodyPr>
          <a:lstStyle/>
          <a:p>
            <a:pPr algn="just">
              <a:lnSpc>
                <a:spcPts val="4348"/>
              </a:lnSpc>
            </a:pPr>
            <a:r>
              <a:rPr lang="en-US" sz="3106">
                <a:solidFill>
                  <a:srgbClr val="2E2E2E"/>
                </a:solidFill>
                <a:latin typeface="Canva Sans Bold"/>
              </a:rPr>
              <a:t> The testing of models implied the prediction of loan approval status. </a:t>
            </a:r>
          </a:p>
          <a:p>
            <a:pPr algn="just">
              <a:lnSpc>
                <a:spcPts val="4348"/>
              </a:lnSpc>
            </a:pPr>
            <a:r>
              <a:rPr lang="en-US" sz="3106">
                <a:solidFill>
                  <a:srgbClr val="2E2E2E"/>
                </a:solidFill>
                <a:latin typeface="Canva Sans Bold"/>
              </a:rPr>
              <a:t> Two models have same accuracy for the given dataset, hence any one of these could be used.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489500" y="536276"/>
            <a:ext cx="16126220" cy="9408562"/>
            <a:chOff x="0" y="0"/>
            <a:chExt cx="4141303" cy="2416171"/>
          </a:xfrm>
        </p:grpSpPr>
        <p:sp>
          <p:nvSpPr>
            <p:cNvPr id="3" name="Freeform 3"/>
            <p:cNvSpPr/>
            <p:nvPr/>
          </p:nvSpPr>
          <p:spPr>
            <a:xfrm>
              <a:off x="0" y="0"/>
              <a:ext cx="4141303" cy="2416171"/>
            </a:xfrm>
            <a:custGeom>
              <a:avLst/>
              <a:gdLst/>
              <a:ahLst/>
              <a:cxnLst/>
              <a:rect l="l" t="t" r="r" b="b"/>
              <a:pathLst>
                <a:path w="4141303" h="2416171">
                  <a:moveTo>
                    <a:pt x="0" y="0"/>
                  </a:moveTo>
                  <a:lnTo>
                    <a:pt x="4141303" y="0"/>
                  </a:lnTo>
                  <a:lnTo>
                    <a:pt x="4141303" y="2416171"/>
                  </a:lnTo>
                  <a:lnTo>
                    <a:pt x="0" y="2416171"/>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13025" y="227447"/>
            <a:ext cx="2461951" cy="80125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9600" y="5143500"/>
            <a:ext cx="5888466" cy="5438802"/>
          </a:xfrm>
          <a:prstGeom prst="rect">
            <a:avLst/>
          </a:prstGeom>
        </p:spPr>
      </p:pic>
      <p:sp>
        <p:nvSpPr>
          <p:cNvPr id="6" name="TextBox 6"/>
          <p:cNvSpPr txBox="1"/>
          <p:nvPr/>
        </p:nvSpPr>
        <p:spPr>
          <a:xfrm>
            <a:off x="4511567" y="1219200"/>
            <a:ext cx="9283916" cy="1388111"/>
          </a:xfrm>
          <a:prstGeom prst="rect">
            <a:avLst/>
          </a:prstGeom>
        </p:spPr>
        <p:txBody>
          <a:bodyPr lIns="0" tIns="0" rIns="0" bIns="0" rtlCol="0" anchor="t">
            <a:spAutoFit/>
          </a:bodyPr>
          <a:lstStyle/>
          <a:p>
            <a:pPr algn="ctr">
              <a:lnSpc>
                <a:spcPts val="10400"/>
              </a:lnSpc>
            </a:pPr>
            <a:r>
              <a:rPr lang="en-US" sz="10400">
                <a:solidFill>
                  <a:srgbClr val="2E2E2E"/>
                </a:solidFill>
                <a:latin typeface="Gliker SemiBold"/>
              </a:rPr>
              <a:t>REFERENCES</a:t>
            </a:r>
          </a:p>
        </p:txBody>
      </p:sp>
      <p:sp>
        <p:nvSpPr>
          <p:cNvPr id="7" name="TextBox 7"/>
          <p:cNvSpPr txBox="1"/>
          <p:nvPr/>
        </p:nvSpPr>
        <p:spPr>
          <a:xfrm>
            <a:off x="4511567" y="2819261"/>
            <a:ext cx="12757258" cy="5706390"/>
          </a:xfrm>
          <a:prstGeom prst="rect">
            <a:avLst/>
          </a:prstGeom>
        </p:spPr>
        <p:txBody>
          <a:bodyPr lIns="0" tIns="0" rIns="0" bIns="0" rtlCol="0" anchor="t">
            <a:spAutoFit/>
          </a:bodyPr>
          <a:lstStyle/>
          <a:p>
            <a:pPr>
              <a:lnSpc>
                <a:spcPts val="3806"/>
              </a:lnSpc>
            </a:pPr>
            <a:r>
              <a:rPr lang="en-US" sz="2927">
                <a:solidFill>
                  <a:srgbClr val="2E2E2E"/>
                </a:solidFill>
                <a:latin typeface="Montserrat Semi-Bold"/>
              </a:rPr>
              <a:t>https://www.kaggle.com/code/rahu7292/ml-from-scratch-with-loan-status-prediction</a:t>
            </a:r>
          </a:p>
          <a:p>
            <a:pPr>
              <a:lnSpc>
                <a:spcPts val="3806"/>
              </a:lnSpc>
            </a:pPr>
            <a:endParaRPr lang="en-US" sz="2927">
              <a:solidFill>
                <a:srgbClr val="2E2E2E"/>
              </a:solidFill>
              <a:latin typeface="Montserrat Semi-Bold"/>
            </a:endParaRPr>
          </a:p>
          <a:p>
            <a:pPr>
              <a:lnSpc>
                <a:spcPts val="3806"/>
              </a:lnSpc>
            </a:pPr>
            <a:r>
              <a:rPr lang="en-US" sz="2927">
                <a:solidFill>
                  <a:srgbClr val="2E2E2E"/>
                </a:solidFill>
                <a:latin typeface="Montserrat Semi-Bold"/>
              </a:rPr>
              <a:t>https://www.kaggle.com/code/muzoonsh/bankloanterm-classification</a:t>
            </a:r>
          </a:p>
          <a:p>
            <a:pPr>
              <a:lnSpc>
                <a:spcPts val="3806"/>
              </a:lnSpc>
            </a:pPr>
            <a:endParaRPr lang="en-US" sz="2927">
              <a:solidFill>
                <a:srgbClr val="2E2E2E"/>
              </a:solidFill>
              <a:latin typeface="Montserrat Semi-Bold"/>
            </a:endParaRPr>
          </a:p>
          <a:p>
            <a:pPr>
              <a:lnSpc>
                <a:spcPts val="3806"/>
              </a:lnSpc>
            </a:pPr>
            <a:r>
              <a:rPr lang="en-US" sz="2927">
                <a:solidFill>
                  <a:srgbClr val="2E2E2E"/>
                </a:solidFill>
                <a:latin typeface="Montserrat Semi-Bold"/>
              </a:rPr>
              <a:t>https://towardsdatascience.com/machine-learning-predicting-bank-loan-defaults-d48bffb9aee2</a:t>
            </a:r>
          </a:p>
          <a:p>
            <a:pPr>
              <a:lnSpc>
                <a:spcPts val="3806"/>
              </a:lnSpc>
            </a:pPr>
            <a:endParaRPr lang="en-US" sz="2927">
              <a:solidFill>
                <a:srgbClr val="2E2E2E"/>
              </a:solidFill>
              <a:latin typeface="Montserrat Semi-Bold"/>
            </a:endParaRPr>
          </a:p>
          <a:p>
            <a:pPr>
              <a:lnSpc>
                <a:spcPts val="3806"/>
              </a:lnSpc>
            </a:pPr>
            <a:r>
              <a:rPr lang="en-US" sz="2927">
                <a:solidFill>
                  <a:srgbClr val="2E2E2E"/>
                </a:solidFill>
                <a:latin typeface="Montserrat Semi-Bold"/>
              </a:rPr>
              <a:t>https://www.kaggle.com/code/palhimanshu/bank-loan-visualization</a:t>
            </a:r>
          </a:p>
          <a:p>
            <a:pPr marL="0" lvl="0" indent="0">
              <a:lnSpc>
                <a:spcPts val="3806"/>
              </a:lnSpc>
            </a:pPr>
            <a:endParaRPr lang="en-US" sz="2927">
              <a:solidFill>
                <a:srgbClr val="2E2E2E"/>
              </a:solidFill>
              <a:latin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4205797" y="1963779"/>
            <a:ext cx="9876406" cy="5762217"/>
            <a:chOff x="0" y="0"/>
            <a:chExt cx="4141303" cy="2416171"/>
          </a:xfrm>
        </p:grpSpPr>
        <p:sp>
          <p:nvSpPr>
            <p:cNvPr id="3" name="Freeform 3"/>
            <p:cNvSpPr/>
            <p:nvPr/>
          </p:nvSpPr>
          <p:spPr>
            <a:xfrm>
              <a:off x="0" y="0"/>
              <a:ext cx="4141303" cy="2416171"/>
            </a:xfrm>
            <a:custGeom>
              <a:avLst/>
              <a:gdLst/>
              <a:ahLst/>
              <a:cxnLst/>
              <a:rect l="l" t="t" r="r" b="b"/>
              <a:pathLst>
                <a:path w="4141303" h="2416171">
                  <a:moveTo>
                    <a:pt x="0" y="0"/>
                  </a:moveTo>
                  <a:lnTo>
                    <a:pt x="4141303" y="0"/>
                  </a:lnTo>
                  <a:lnTo>
                    <a:pt x="4141303" y="2416171"/>
                  </a:lnTo>
                  <a:lnTo>
                    <a:pt x="0" y="2416171"/>
                  </a:lnTo>
                  <a:close/>
                </a:path>
              </a:pathLst>
            </a:custGeom>
            <a:solidFill>
              <a:srgbClr val="FFFFFF"/>
            </a:solidFill>
          </p:spPr>
        </p:sp>
      </p:grpSp>
      <p:sp>
        <p:nvSpPr>
          <p:cNvPr id="4" name="TextBox 4"/>
          <p:cNvSpPr txBox="1"/>
          <p:nvPr/>
        </p:nvSpPr>
        <p:spPr>
          <a:xfrm>
            <a:off x="5626059" y="3387563"/>
            <a:ext cx="7035882" cy="3133725"/>
          </a:xfrm>
          <a:prstGeom prst="rect">
            <a:avLst/>
          </a:prstGeom>
        </p:spPr>
        <p:txBody>
          <a:bodyPr lIns="0" tIns="0" rIns="0" bIns="0" rtlCol="0" anchor="t">
            <a:spAutoFit/>
          </a:bodyPr>
          <a:lstStyle/>
          <a:p>
            <a:pPr algn="ctr">
              <a:lnSpc>
                <a:spcPts val="12000"/>
              </a:lnSpc>
            </a:pPr>
            <a:r>
              <a:rPr lang="en-US" sz="12000">
                <a:solidFill>
                  <a:srgbClr val="2E2E2E"/>
                </a:solidFill>
                <a:latin typeface="Gliker SemiBold"/>
              </a:rPr>
              <a:t>THANK</a:t>
            </a:r>
          </a:p>
          <a:p>
            <a:pPr algn="ctr">
              <a:lnSpc>
                <a:spcPts val="12000"/>
              </a:lnSpc>
            </a:pPr>
            <a:r>
              <a:rPr lang="en-US" sz="12000">
                <a:solidFill>
                  <a:srgbClr val="2E2E2E"/>
                </a:solidFill>
                <a:latin typeface="Gliker SemiBold"/>
              </a:rPr>
              <a:t>YOU!</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09345" y="5476338"/>
            <a:ext cx="4499317" cy="449931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879097" y="2949232"/>
            <a:ext cx="4653400" cy="10984421"/>
          </a:xfrm>
          <a:prstGeom prst="rect">
            <a:avLst/>
          </a:prstGeom>
        </p:spPr>
      </p:pic>
      <p:sp>
        <p:nvSpPr>
          <p:cNvPr id="7" name="TextBox 7"/>
          <p:cNvSpPr txBox="1"/>
          <p:nvPr/>
        </p:nvSpPr>
        <p:spPr>
          <a:xfrm>
            <a:off x="12905783" y="6353443"/>
            <a:ext cx="3706441" cy="2716532"/>
          </a:xfrm>
          <a:prstGeom prst="rect">
            <a:avLst/>
          </a:prstGeom>
        </p:spPr>
        <p:txBody>
          <a:bodyPr lIns="0" tIns="0" rIns="0" bIns="0" rtlCol="0" anchor="t">
            <a:spAutoFit/>
          </a:bodyPr>
          <a:lstStyle/>
          <a:p>
            <a:pPr>
              <a:lnSpc>
                <a:spcPts val="3899"/>
              </a:lnSpc>
            </a:pPr>
            <a:r>
              <a:rPr lang="en-US" sz="2999">
                <a:solidFill>
                  <a:srgbClr val="FFFFFF"/>
                </a:solidFill>
                <a:latin typeface="League Spartan"/>
              </a:rPr>
              <a:t>Group members:</a:t>
            </a:r>
          </a:p>
          <a:p>
            <a:pPr>
              <a:lnSpc>
                <a:spcPts val="3899"/>
              </a:lnSpc>
            </a:pPr>
            <a:endParaRPr lang="en-US" sz="2999">
              <a:solidFill>
                <a:srgbClr val="FFFFFF"/>
              </a:solidFill>
              <a:latin typeface="League Spartan"/>
            </a:endParaRPr>
          </a:p>
          <a:p>
            <a:pPr>
              <a:lnSpc>
                <a:spcPts val="3509"/>
              </a:lnSpc>
            </a:pPr>
            <a:r>
              <a:rPr lang="en-US" sz="2699">
                <a:solidFill>
                  <a:srgbClr val="FFFFFF"/>
                </a:solidFill>
                <a:latin typeface="League Spartan"/>
              </a:rPr>
              <a:t>Pankaj 20csu075</a:t>
            </a:r>
          </a:p>
          <a:p>
            <a:pPr>
              <a:lnSpc>
                <a:spcPts val="3509"/>
              </a:lnSpc>
            </a:pPr>
            <a:r>
              <a:rPr lang="en-US" sz="2699">
                <a:solidFill>
                  <a:srgbClr val="FFFFFF"/>
                </a:solidFill>
                <a:latin typeface="League Spartan"/>
              </a:rPr>
              <a:t>Dinesh 20csu191</a:t>
            </a:r>
          </a:p>
          <a:p>
            <a:pPr>
              <a:lnSpc>
                <a:spcPts val="3509"/>
              </a:lnSpc>
            </a:pPr>
            <a:r>
              <a:rPr lang="en-US" sz="2699">
                <a:solidFill>
                  <a:srgbClr val="FFFFFF"/>
                </a:solidFill>
                <a:latin typeface="League Spartan"/>
              </a:rPr>
              <a:t>Jyotroop 20csu207</a:t>
            </a:r>
          </a:p>
          <a:p>
            <a:pPr marL="0" lvl="0" indent="0" algn="just">
              <a:lnSpc>
                <a:spcPts val="3509"/>
              </a:lnSpc>
            </a:pPr>
            <a:r>
              <a:rPr lang="en-US" sz="2699">
                <a:solidFill>
                  <a:srgbClr val="FFFFFF"/>
                </a:solidFill>
                <a:latin typeface="League Spartan"/>
              </a:rPr>
              <a:t>Tushar 20csu231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396279" y="1625166"/>
            <a:ext cx="14674956" cy="7633134"/>
            <a:chOff x="0" y="0"/>
            <a:chExt cx="3578740" cy="1861471"/>
          </a:xfrm>
        </p:grpSpPr>
        <p:sp>
          <p:nvSpPr>
            <p:cNvPr id="3" name="Freeform 3"/>
            <p:cNvSpPr/>
            <p:nvPr/>
          </p:nvSpPr>
          <p:spPr>
            <a:xfrm>
              <a:off x="0" y="0"/>
              <a:ext cx="3578740" cy="1861471"/>
            </a:xfrm>
            <a:custGeom>
              <a:avLst/>
              <a:gdLst/>
              <a:ahLst/>
              <a:cxnLst/>
              <a:rect l="l" t="t" r="r" b="b"/>
              <a:pathLst>
                <a:path w="3578740" h="1861471">
                  <a:moveTo>
                    <a:pt x="0" y="0"/>
                  </a:moveTo>
                  <a:lnTo>
                    <a:pt x="3578740" y="0"/>
                  </a:lnTo>
                  <a:lnTo>
                    <a:pt x="3578740" y="1861471"/>
                  </a:lnTo>
                  <a:lnTo>
                    <a:pt x="0" y="1861471"/>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72905" y="1224539"/>
            <a:ext cx="2461951" cy="80125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03841" y="4256639"/>
            <a:ext cx="5651459" cy="5692861"/>
          </a:xfrm>
          <a:prstGeom prst="rect">
            <a:avLst/>
          </a:prstGeom>
        </p:spPr>
      </p:pic>
      <p:sp>
        <p:nvSpPr>
          <p:cNvPr id="6" name="TextBox 6"/>
          <p:cNvSpPr txBox="1"/>
          <p:nvPr/>
        </p:nvSpPr>
        <p:spPr>
          <a:xfrm>
            <a:off x="3317745" y="2218935"/>
            <a:ext cx="8832025" cy="857250"/>
          </a:xfrm>
          <a:prstGeom prst="rect">
            <a:avLst/>
          </a:prstGeom>
        </p:spPr>
        <p:txBody>
          <a:bodyPr lIns="0" tIns="0" rIns="0" bIns="0" rtlCol="0" anchor="t">
            <a:spAutoFit/>
          </a:bodyPr>
          <a:lstStyle/>
          <a:p>
            <a:pPr algn="ctr">
              <a:lnSpc>
                <a:spcPts val="6720"/>
              </a:lnSpc>
            </a:pPr>
            <a:r>
              <a:rPr lang="en-US" sz="5600">
                <a:solidFill>
                  <a:srgbClr val="2E2E2E"/>
                </a:solidFill>
                <a:latin typeface="Gliker SemiBold"/>
              </a:rPr>
              <a:t>Problem Description</a:t>
            </a:r>
          </a:p>
        </p:txBody>
      </p:sp>
      <p:sp>
        <p:nvSpPr>
          <p:cNvPr id="7" name="TextBox 7"/>
          <p:cNvSpPr txBox="1"/>
          <p:nvPr/>
        </p:nvSpPr>
        <p:spPr>
          <a:xfrm>
            <a:off x="726143" y="3231227"/>
            <a:ext cx="13355476" cy="5563731"/>
          </a:xfrm>
          <a:prstGeom prst="rect">
            <a:avLst/>
          </a:prstGeom>
        </p:spPr>
        <p:txBody>
          <a:bodyPr lIns="0" tIns="0" rIns="0" bIns="0" rtlCol="0" anchor="t">
            <a:spAutoFit/>
          </a:bodyPr>
          <a:lstStyle/>
          <a:p>
            <a:pPr algn="just">
              <a:lnSpc>
                <a:spcPts val="3587"/>
              </a:lnSpc>
            </a:pPr>
            <a:r>
              <a:rPr lang="en-US" sz="2562">
                <a:solidFill>
                  <a:srgbClr val="2E2E2E"/>
                </a:solidFill>
                <a:latin typeface="Canva Sans Bold"/>
              </a:rPr>
              <a:t>Bank now-a-days want to ensure that they get their money back from whose they loan the amount to. It is becoming increasingly common these days for customers to default Bank given loans and as recipients the customers do not have enough so that the bank may take possession. To avoid such a problem, banks are now depending on the patterns to determine the can be defaulters. </a:t>
            </a:r>
          </a:p>
          <a:p>
            <a:pPr algn="just">
              <a:lnSpc>
                <a:spcPts val="3587"/>
              </a:lnSpc>
            </a:pPr>
            <a:endParaRPr lang="en-US" sz="2562">
              <a:solidFill>
                <a:srgbClr val="2E2E2E"/>
              </a:solidFill>
              <a:latin typeface="Canva Sans Bold"/>
            </a:endParaRPr>
          </a:p>
          <a:p>
            <a:pPr algn="just">
              <a:lnSpc>
                <a:spcPts val="3587"/>
              </a:lnSpc>
            </a:pPr>
            <a:r>
              <a:rPr lang="en-US" sz="2562">
                <a:solidFill>
                  <a:srgbClr val="2E2E2E"/>
                </a:solidFill>
                <a:latin typeface="Canva Sans Bold"/>
              </a:rPr>
              <a:t>Such a problem arises when the loan approving managers at the banks are not correctly able to identify the candidates correctly that may give approval correctly. This dataset contains credit information of applicants of loans. Banks wants to leverage this data to determine, and create models to help in deciding who to accept/refuse for a loan.</a:t>
            </a:r>
          </a:p>
          <a:p>
            <a:pPr algn="just">
              <a:lnSpc>
                <a:spcPts val="3587"/>
              </a:lnSpc>
            </a:pPr>
            <a:r>
              <a:rPr lang="en-US" sz="2562">
                <a:solidFill>
                  <a:srgbClr val="2E2E2E"/>
                </a:solidFill>
                <a:latin typeface="Canva Sans Bold"/>
              </a:rPr>
              <a:t> </a:t>
            </a:r>
          </a:p>
          <a:p>
            <a:pPr algn="just">
              <a:lnSpc>
                <a:spcPts val="1537"/>
              </a:lnSpc>
            </a:pPr>
            <a:endParaRPr lang="en-US" sz="2562">
              <a:solidFill>
                <a:srgbClr val="2E2E2E"/>
              </a:solidFill>
              <a:latin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1644347" y="3879554"/>
            <a:ext cx="14999307" cy="5378746"/>
            <a:chOff x="0" y="0"/>
            <a:chExt cx="5543419" cy="1987868"/>
          </a:xfrm>
        </p:grpSpPr>
        <p:sp>
          <p:nvSpPr>
            <p:cNvPr id="3" name="Freeform 3"/>
            <p:cNvSpPr/>
            <p:nvPr/>
          </p:nvSpPr>
          <p:spPr>
            <a:xfrm>
              <a:off x="0" y="0"/>
              <a:ext cx="5543419" cy="1987868"/>
            </a:xfrm>
            <a:custGeom>
              <a:avLst/>
              <a:gdLst/>
              <a:ahLst/>
              <a:cxnLst/>
              <a:rect l="l" t="t" r="r" b="b"/>
              <a:pathLst>
                <a:path w="5543419" h="1987868">
                  <a:moveTo>
                    <a:pt x="5418959" y="1987868"/>
                  </a:moveTo>
                  <a:lnTo>
                    <a:pt x="124460" y="1987868"/>
                  </a:lnTo>
                  <a:cubicBezTo>
                    <a:pt x="55880" y="1987868"/>
                    <a:pt x="0" y="1931988"/>
                    <a:pt x="0" y="1863408"/>
                  </a:cubicBezTo>
                  <a:lnTo>
                    <a:pt x="0" y="124460"/>
                  </a:lnTo>
                  <a:cubicBezTo>
                    <a:pt x="0" y="55880"/>
                    <a:pt x="55880" y="0"/>
                    <a:pt x="124460" y="0"/>
                  </a:cubicBezTo>
                  <a:lnTo>
                    <a:pt x="5418959" y="0"/>
                  </a:lnTo>
                  <a:cubicBezTo>
                    <a:pt x="5487539" y="0"/>
                    <a:pt x="5543419" y="55880"/>
                    <a:pt x="5543419" y="124460"/>
                  </a:cubicBezTo>
                  <a:lnTo>
                    <a:pt x="5543419" y="1863408"/>
                  </a:lnTo>
                  <a:cubicBezTo>
                    <a:pt x="5543419" y="1931988"/>
                    <a:pt x="5487539" y="1987868"/>
                    <a:pt x="5418959" y="1987868"/>
                  </a:cubicBezTo>
                  <a:close/>
                </a:path>
              </a:pathLst>
            </a:custGeom>
            <a:solidFill>
              <a:srgbClr val="FFFFFF"/>
            </a:solidFill>
          </p:spPr>
        </p:sp>
      </p:grpSp>
      <p:sp>
        <p:nvSpPr>
          <p:cNvPr id="4" name="AutoShape 4"/>
          <p:cNvSpPr/>
          <p:nvPr/>
        </p:nvSpPr>
        <p:spPr>
          <a:xfrm>
            <a:off x="2562238" y="4808866"/>
            <a:ext cx="13163525" cy="0"/>
          </a:xfrm>
          <a:prstGeom prst="line">
            <a:avLst/>
          </a:prstGeom>
          <a:ln w="19050" cap="flat">
            <a:solidFill>
              <a:srgbClr val="DDDDDD"/>
            </a:solidFill>
            <a:prstDash val="solid"/>
            <a:headEnd type="none" w="sm" len="sm"/>
            <a:tailEnd type="none" w="sm" len="sm"/>
          </a:ln>
        </p:spPr>
      </p:sp>
      <p:grpSp>
        <p:nvGrpSpPr>
          <p:cNvPr id="5" name="Group 5"/>
          <p:cNvGrpSpPr/>
          <p:nvPr/>
        </p:nvGrpSpPr>
        <p:grpSpPr>
          <a:xfrm>
            <a:off x="4411939" y="713116"/>
            <a:ext cx="9296261" cy="2664623"/>
            <a:chOff x="0" y="0"/>
            <a:chExt cx="3391301" cy="972062"/>
          </a:xfrm>
        </p:grpSpPr>
        <p:sp>
          <p:nvSpPr>
            <p:cNvPr id="6" name="Freeform 6"/>
            <p:cNvSpPr/>
            <p:nvPr/>
          </p:nvSpPr>
          <p:spPr>
            <a:xfrm>
              <a:off x="0" y="0"/>
              <a:ext cx="3391301" cy="972062"/>
            </a:xfrm>
            <a:custGeom>
              <a:avLst/>
              <a:gdLst/>
              <a:ahLst/>
              <a:cxnLst/>
              <a:rect l="l" t="t" r="r" b="b"/>
              <a:pathLst>
                <a:path w="3391301" h="972062">
                  <a:moveTo>
                    <a:pt x="0" y="0"/>
                  </a:moveTo>
                  <a:lnTo>
                    <a:pt x="3391301" y="0"/>
                  </a:lnTo>
                  <a:lnTo>
                    <a:pt x="3391301" y="972062"/>
                  </a:lnTo>
                  <a:lnTo>
                    <a:pt x="0" y="972062"/>
                  </a:lnTo>
                  <a:close/>
                </a:path>
              </a:pathLst>
            </a:custGeom>
            <a:solidFill>
              <a:srgbClr val="FFFFFF"/>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7384" y="5936233"/>
            <a:ext cx="733926" cy="1265389"/>
          </a:xfrm>
          <a:prstGeom prst="rect">
            <a:avLst/>
          </a:prstGeom>
        </p:spPr>
      </p:pic>
      <p:sp>
        <p:nvSpPr>
          <p:cNvPr id="8" name="TextBox 8"/>
          <p:cNvSpPr txBox="1"/>
          <p:nvPr/>
        </p:nvSpPr>
        <p:spPr>
          <a:xfrm>
            <a:off x="3281565" y="1159602"/>
            <a:ext cx="11557009" cy="1771650"/>
          </a:xfrm>
          <a:prstGeom prst="rect">
            <a:avLst/>
          </a:prstGeom>
        </p:spPr>
        <p:txBody>
          <a:bodyPr lIns="0" tIns="0" rIns="0" bIns="0" rtlCol="0" anchor="t">
            <a:spAutoFit/>
          </a:bodyPr>
          <a:lstStyle/>
          <a:p>
            <a:pPr algn="ctr">
              <a:lnSpc>
                <a:spcPts val="6960"/>
              </a:lnSpc>
            </a:pPr>
            <a:r>
              <a:rPr lang="en-US" sz="5800" spc="290">
                <a:solidFill>
                  <a:srgbClr val="2E2E2E"/>
                </a:solidFill>
                <a:latin typeface="Gliker SemiBold Bold"/>
              </a:rPr>
              <a:t>BUSINESS </a:t>
            </a:r>
          </a:p>
          <a:p>
            <a:pPr algn="ctr">
              <a:lnSpc>
                <a:spcPts val="6960"/>
              </a:lnSpc>
            </a:pPr>
            <a:r>
              <a:rPr lang="en-US" sz="5800" spc="290">
                <a:solidFill>
                  <a:srgbClr val="2E2E2E"/>
                </a:solidFill>
                <a:latin typeface="Gliker SemiBold Bold"/>
              </a:rPr>
              <a:t>GOAL OBJECTIVES</a:t>
            </a:r>
          </a:p>
        </p:txBody>
      </p:sp>
      <p:sp>
        <p:nvSpPr>
          <p:cNvPr id="9" name="TextBox 9"/>
          <p:cNvSpPr txBox="1"/>
          <p:nvPr/>
        </p:nvSpPr>
        <p:spPr>
          <a:xfrm>
            <a:off x="7502559" y="4335906"/>
            <a:ext cx="8223203" cy="335280"/>
          </a:xfrm>
          <a:prstGeom prst="rect">
            <a:avLst/>
          </a:prstGeom>
        </p:spPr>
        <p:txBody>
          <a:bodyPr lIns="0" tIns="0" rIns="0" bIns="0" rtlCol="0" anchor="t">
            <a:spAutoFit/>
          </a:bodyPr>
          <a:lstStyle/>
          <a:p>
            <a:pPr marL="0" lvl="0" indent="0" algn="r">
              <a:lnSpc>
                <a:spcPts val="2640"/>
              </a:lnSpc>
              <a:spcBef>
                <a:spcPct val="0"/>
              </a:spcBef>
            </a:pPr>
            <a:r>
              <a:rPr lang="en-US" sz="2400" spc="48">
                <a:solidFill>
                  <a:srgbClr val="2E2E2E"/>
                </a:solidFill>
                <a:latin typeface="Montserrat Semi-Bold"/>
              </a:rPr>
              <a:t>Key Points </a:t>
            </a:r>
          </a:p>
        </p:txBody>
      </p:sp>
      <p:sp>
        <p:nvSpPr>
          <p:cNvPr id="10" name="TextBox 10"/>
          <p:cNvSpPr txBox="1"/>
          <p:nvPr/>
        </p:nvSpPr>
        <p:spPr>
          <a:xfrm>
            <a:off x="2011310" y="4932691"/>
            <a:ext cx="14097519" cy="2120655"/>
          </a:xfrm>
          <a:prstGeom prst="rect">
            <a:avLst/>
          </a:prstGeom>
        </p:spPr>
        <p:txBody>
          <a:bodyPr lIns="0" tIns="0" rIns="0" bIns="0" rtlCol="0" anchor="t">
            <a:spAutoFit/>
          </a:bodyPr>
          <a:lstStyle/>
          <a:p>
            <a:pPr marL="705838" lvl="1" indent="-352919" algn="just">
              <a:lnSpc>
                <a:spcPts val="4250"/>
              </a:lnSpc>
              <a:buFont typeface="Arial"/>
              <a:buChar char="•"/>
            </a:pPr>
            <a:r>
              <a:rPr lang="en-US" sz="3269">
                <a:solidFill>
                  <a:srgbClr val="2E2E2E"/>
                </a:solidFill>
                <a:latin typeface="Montserrat Semi-Bold Bold"/>
              </a:rPr>
              <a:t>To leverage the predictive capability of understanding of past customer’s profile to minimize the risk of future loan defaults.</a:t>
            </a:r>
          </a:p>
          <a:p>
            <a:pPr algn="just">
              <a:lnSpc>
                <a:spcPts val="4250"/>
              </a:lnSpc>
              <a:spcBef>
                <a:spcPct val="0"/>
              </a:spcBef>
            </a:pPr>
            <a:endParaRPr lang="en-US" sz="3269">
              <a:solidFill>
                <a:srgbClr val="2E2E2E"/>
              </a:solidFill>
              <a:latin typeface="Montserrat Semi-Bold Bold"/>
            </a:endParaRPr>
          </a:p>
        </p:txBody>
      </p:sp>
      <p:sp>
        <p:nvSpPr>
          <p:cNvPr id="11" name="TextBox 11"/>
          <p:cNvSpPr txBox="1"/>
          <p:nvPr/>
        </p:nvSpPr>
        <p:spPr>
          <a:xfrm>
            <a:off x="2011310" y="6540352"/>
            <a:ext cx="14097519" cy="2654046"/>
          </a:xfrm>
          <a:prstGeom prst="rect">
            <a:avLst/>
          </a:prstGeom>
        </p:spPr>
        <p:txBody>
          <a:bodyPr lIns="0" tIns="0" rIns="0" bIns="0" rtlCol="0" anchor="t">
            <a:spAutoFit/>
          </a:bodyPr>
          <a:lstStyle/>
          <a:p>
            <a:pPr marL="705993" lvl="1" indent="-352996" algn="just">
              <a:lnSpc>
                <a:spcPts val="4251"/>
              </a:lnSpc>
              <a:buFont typeface="Arial"/>
              <a:buChar char="•"/>
            </a:pPr>
            <a:r>
              <a:rPr lang="en-US" sz="3270">
                <a:solidFill>
                  <a:srgbClr val="2E2E2E"/>
                </a:solidFill>
                <a:latin typeface="Montserrat Semi-Bold Bold"/>
              </a:rPr>
              <a:t>Banker managers would be able to create a distinction among applicants based on who are more likely to repay the loan amount based on this predictive model and hence will be a better customer to the bank.</a:t>
            </a:r>
          </a:p>
          <a:p>
            <a:pPr algn="just">
              <a:lnSpc>
                <a:spcPts val="4251"/>
              </a:lnSpc>
              <a:spcBef>
                <a:spcPct val="0"/>
              </a:spcBef>
            </a:pPr>
            <a:endParaRPr lang="en-US" sz="3270">
              <a:solidFill>
                <a:srgbClr val="2E2E2E"/>
              </a:solidFill>
              <a:latin typeface="Montserrat Semi-Bol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5116010" y="321304"/>
            <a:ext cx="8055980" cy="887323"/>
            <a:chOff x="0" y="0"/>
            <a:chExt cx="7256426" cy="799257"/>
          </a:xfrm>
        </p:grpSpPr>
        <p:sp>
          <p:nvSpPr>
            <p:cNvPr id="3" name="Freeform 3"/>
            <p:cNvSpPr/>
            <p:nvPr/>
          </p:nvSpPr>
          <p:spPr>
            <a:xfrm>
              <a:off x="0" y="0"/>
              <a:ext cx="7256426" cy="799257"/>
            </a:xfrm>
            <a:custGeom>
              <a:avLst/>
              <a:gdLst/>
              <a:ahLst/>
              <a:cxnLst/>
              <a:rect l="l" t="t" r="r" b="b"/>
              <a:pathLst>
                <a:path w="7256426" h="799257">
                  <a:moveTo>
                    <a:pt x="7131966" y="799257"/>
                  </a:moveTo>
                  <a:lnTo>
                    <a:pt x="124460" y="799257"/>
                  </a:lnTo>
                  <a:cubicBezTo>
                    <a:pt x="55880" y="799257"/>
                    <a:pt x="0" y="743377"/>
                    <a:pt x="0" y="674797"/>
                  </a:cubicBezTo>
                  <a:lnTo>
                    <a:pt x="0" y="124460"/>
                  </a:lnTo>
                  <a:cubicBezTo>
                    <a:pt x="0" y="55880"/>
                    <a:pt x="55880" y="0"/>
                    <a:pt x="124460" y="0"/>
                  </a:cubicBezTo>
                  <a:lnTo>
                    <a:pt x="7131966" y="0"/>
                  </a:lnTo>
                  <a:cubicBezTo>
                    <a:pt x="7200547" y="0"/>
                    <a:pt x="7256426" y="55880"/>
                    <a:pt x="7256426" y="124460"/>
                  </a:cubicBezTo>
                  <a:lnTo>
                    <a:pt x="7256426" y="674797"/>
                  </a:lnTo>
                  <a:cubicBezTo>
                    <a:pt x="7256426" y="743377"/>
                    <a:pt x="7200547" y="799257"/>
                    <a:pt x="7131966" y="799257"/>
                  </a:cubicBezTo>
                  <a:close/>
                </a:path>
              </a:pathLst>
            </a:custGeom>
            <a:solidFill>
              <a:srgbClr val="FFFFFF"/>
            </a:solidFill>
          </p:spPr>
        </p:sp>
      </p:grpSp>
      <p:sp>
        <p:nvSpPr>
          <p:cNvPr id="6" name="TextBox 6"/>
          <p:cNvSpPr txBox="1"/>
          <p:nvPr/>
        </p:nvSpPr>
        <p:spPr>
          <a:xfrm>
            <a:off x="5562600" y="495539"/>
            <a:ext cx="7391400" cy="628377"/>
          </a:xfrm>
          <a:prstGeom prst="rect">
            <a:avLst/>
          </a:prstGeom>
        </p:spPr>
        <p:txBody>
          <a:bodyPr wrap="square" lIns="0" tIns="0" rIns="0" bIns="0" rtlCol="0" anchor="t">
            <a:spAutoFit/>
          </a:bodyPr>
          <a:lstStyle/>
          <a:p>
            <a:pPr>
              <a:lnSpc>
                <a:spcPts val="4900"/>
              </a:lnSpc>
            </a:pPr>
            <a:r>
              <a:rPr lang="en-US" sz="4400" dirty="0">
                <a:solidFill>
                  <a:srgbClr val="2E2E2E"/>
                </a:solidFill>
                <a:latin typeface="Gliker SemiBold Bold"/>
              </a:rPr>
              <a:t>DATA DESCRIPTION </a:t>
            </a:r>
            <a:r>
              <a:rPr lang="en-US" sz="2000" b="1" dirty="0">
                <a:solidFill>
                  <a:srgbClr val="2E2E2E"/>
                </a:solidFill>
                <a:latin typeface="Bahnschrift" panose="020F0502020204030204" pitchFamily="34" charset="0"/>
              </a:rPr>
              <a:t>(Part 1)</a:t>
            </a:r>
            <a:endParaRPr lang="en-US" sz="4400" b="1" dirty="0">
              <a:solidFill>
                <a:srgbClr val="2E2E2E"/>
              </a:solidFill>
              <a:latin typeface="Bahnschrift" panose="020F0502020204030204" pitchFamily="34" charset="0"/>
            </a:endParaRPr>
          </a:p>
        </p:txBody>
      </p:sp>
      <p:sp>
        <p:nvSpPr>
          <p:cNvPr id="8" name="TextBox 8"/>
          <p:cNvSpPr txBox="1"/>
          <p:nvPr/>
        </p:nvSpPr>
        <p:spPr>
          <a:xfrm>
            <a:off x="381000" y="2397053"/>
            <a:ext cx="6697009" cy="6712094"/>
          </a:xfrm>
          <a:prstGeom prst="rect">
            <a:avLst/>
          </a:prstGeom>
        </p:spPr>
        <p:txBody>
          <a:bodyPr wrap="square" lIns="0" tIns="0" rIns="0" bIns="0" rtlCol="0" anchor="t">
            <a:spAutoFit/>
          </a:bodyPr>
          <a:lstStyle/>
          <a:p>
            <a:pPr algn="just">
              <a:lnSpc>
                <a:spcPts val="2520"/>
              </a:lnSpc>
            </a:pPr>
            <a:r>
              <a:rPr lang="en-US" dirty="0">
                <a:solidFill>
                  <a:srgbClr val="000000"/>
                </a:solidFill>
                <a:latin typeface="Canva Sans Bold"/>
              </a:rPr>
              <a:t>M</a:t>
            </a:r>
            <a:r>
              <a:rPr lang="en-US" sz="1800" dirty="0">
                <a:solidFill>
                  <a:srgbClr val="000000"/>
                </a:solidFill>
                <a:latin typeface="Canva Sans Bold"/>
              </a:rPr>
              <a:t>onthly Debt : monthly debt of the customer </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Years of Credit History : for how many years the applicant has been using credit</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Months since last delinquent : last time when the applicant was unable to make the installment</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Number of Open Accounts : number of open bank accounts</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Number of Credit Problems : if faced any credit problem in the past</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Current Credit Balance : current credit balance that needs to be settled.</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Maximum Open Credit : maximum balance of the credit of the applicant</a:t>
            </a:r>
          </a:p>
          <a:p>
            <a:pPr algn="just">
              <a:lnSpc>
                <a:spcPts val="2520"/>
              </a:lnSpc>
            </a:pPr>
            <a:endParaRPr lang="en-US" sz="1800" dirty="0">
              <a:solidFill>
                <a:srgbClr val="000000"/>
              </a:solidFill>
              <a:latin typeface="Canva Sans Bold"/>
            </a:endParaRPr>
          </a:p>
          <a:p>
            <a:pPr algn="just">
              <a:lnSpc>
                <a:spcPts val="2520"/>
              </a:lnSpc>
            </a:pPr>
            <a:r>
              <a:rPr lang="en-US" sz="1800" dirty="0">
                <a:solidFill>
                  <a:srgbClr val="000000"/>
                </a:solidFill>
                <a:latin typeface="Canva Sans Bold"/>
              </a:rPr>
              <a:t>Bankruptcies : if filed for any bankruptcy over the years</a:t>
            </a:r>
          </a:p>
          <a:p>
            <a:pPr algn="just">
              <a:lnSpc>
                <a:spcPts val="2520"/>
              </a:lnSpc>
            </a:pPr>
            <a:endParaRPr lang="en-US" sz="1800" dirty="0">
              <a:solidFill>
                <a:srgbClr val="000000"/>
              </a:solidFill>
              <a:latin typeface="Canva Sans Bold"/>
            </a:endParaRPr>
          </a:p>
        </p:txBody>
      </p:sp>
      <p:pic>
        <p:nvPicPr>
          <p:cNvPr id="9" name="Picture 9"/>
          <p:cNvPicPr>
            <a:picLocks noChangeAspect="1"/>
          </p:cNvPicPr>
          <p:nvPr/>
        </p:nvPicPr>
        <p:blipFill>
          <a:blip r:embed="rId2"/>
          <a:srcRect r="40222"/>
          <a:stretch>
            <a:fillRect/>
          </a:stretch>
        </p:blipFill>
        <p:spPr>
          <a:xfrm>
            <a:off x="7527191" y="1561159"/>
            <a:ext cx="10142618" cy="3615959"/>
          </a:xfrm>
          <a:prstGeom prst="rect">
            <a:avLst/>
          </a:prstGeom>
        </p:spPr>
      </p:pic>
      <p:pic>
        <p:nvPicPr>
          <p:cNvPr id="10" name="Picture 10"/>
          <p:cNvPicPr>
            <a:picLocks noChangeAspect="1"/>
          </p:cNvPicPr>
          <p:nvPr/>
        </p:nvPicPr>
        <p:blipFill rotWithShape="1">
          <a:blip r:embed="rId2"/>
          <a:srcRect l="52485" t="21403" r="531"/>
          <a:stretch/>
        </p:blipFill>
        <p:spPr>
          <a:xfrm>
            <a:off x="7527191" y="5753100"/>
            <a:ext cx="10142618" cy="36159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370402" y="278442"/>
            <a:ext cx="8055980" cy="887323"/>
            <a:chOff x="0" y="0"/>
            <a:chExt cx="7256426" cy="799257"/>
          </a:xfrm>
        </p:grpSpPr>
        <p:sp>
          <p:nvSpPr>
            <p:cNvPr id="3" name="Freeform 3"/>
            <p:cNvSpPr/>
            <p:nvPr/>
          </p:nvSpPr>
          <p:spPr>
            <a:xfrm>
              <a:off x="0" y="0"/>
              <a:ext cx="7256426" cy="799257"/>
            </a:xfrm>
            <a:custGeom>
              <a:avLst/>
              <a:gdLst/>
              <a:ahLst/>
              <a:cxnLst/>
              <a:rect l="l" t="t" r="r" b="b"/>
              <a:pathLst>
                <a:path w="7256426" h="799257">
                  <a:moveTo>
                    <a:pt x="7131966" y="799257"/>
                  </a:moveTo>
                  <a:lnTo>
                    <a:pt x="124460" y="799257"/>
                  </a:lnTo>
                  <a:cubicBezTo>
                    <a:pt x="55880" y="799257"/>
                    <a:pt x="0" y="743377"/>
                    <a:pt x="0" y="674797"/>
                  </a:cubicBezTo>
                  <a:lnTo>
                    <a:pt x="0" y="124460"/>
                  </a:lnTo>
                  <a:cubicBezTo>
                    <a:pt x="0" y="55880"/>
                    <a:pt x="55880" y="0"/>
                    <a:pt x="124460" y="0"/>
                  </a:cubicBezTo>
                  <a:lnTo>
                    <a:pt x="7131966" y="0"/>
                  </a:lnTo>
                  <a:cubicBezTo>
                    <a:pt x="7200547" y="0"/>
                    <a:pt x="7256426" y="55880"/>
                    <a:pt x="7256426" y="124460"/>
                  </a:cubicBezTo>
                  <a:lnTo>
                    <a:pt x="7256426" y="674797"/>
                  </a:lnTo>
                  <a:cubicBezTo>
                    <a:pt x="7256426" y="743377"/>
                    <a:pt x="7200547" y="799257"/>
                    <a:pt x="7131966" y="799257"/>
                  </a:cubicBezTo>
                  <a:close/>
                </a:path>
              </a:pathLst>
            </a:custGeom>
            <a:solidFill>
              <a:srgbClr val="FFFFFF"/>
            </a:solidFill>
          </p:spPr>
        </p:sp>
      </p:grpSp>
      <p:pic>
        <p:nvPicPr>
          <p:cNvPr id="4" name="Picture 4"/>
          <p:cNvPicPr>
            <a:picLocks noChangeAspect="1"/>
          </p:cNvPicPr>
          <p:nvPr/>
        </p:nvPicPr>
        <p:blipFill>
          <a:blip r:embed="rId2"/>
          <a:srcRect r="48014"/>
          <a:stretch>
            <a:fillRect/>
          </a:stretch>
        </p:blipFill>
        <p:spPr>
          <a:xfrm>
            <a:off x="9403428" y="437997"/>
            <a:ext cx="7652223" cy="4705503"/>
          </a:xfrm>
          <a:prstGeom prst="rect">
            <a:avLst/>
          </a:prstGeom>
        </p:spPr>
      </p:pic>
      <p:pic>
        <p:nvPicPr>
          <p:cNvPr id="5" name="Picture 5"/>
          <p:cNvPicPr>
            <a:picLocks noChangeAspect="1"/>
          </p:cNvPicPr>
          <p:nvPr/>
        </p:nvPicPr>
        <p:blipFill rotWithShape="1">
          <a:blip r:embed="rId2"/>
          <a:srcRect l="50997" t="13075" r="1506"/>
          <a:stretch/>
        </p:blipFill>
        <p:spPr>
          <a:xfrm>
            <a:off x="9403427" y="5372099"/>
            <a:ext cx="7652223" cy="4476903"/>
          </a:xfrm>
          <a:prstGeom prst="rect">
            <a:avLst/>
          </a:prstGeom>
        </p:spPr>
      </p:pic>
      <p:sp>
        <p:nvSpPr>
          <p:cNvPr id="7" name="TextBox 7"/>
          <p:cNvSpPr txBox="1"/>
          <p:nvPr/>
        </p:nvSpPr>
        <p:spPr>
          <a:xfrm>
            <a:off x="482360" y="1466916"/>
            <a:ext cx="8055980" cy="7673767"/>
          </a:xfrm>
          <a:prstGeom prst="rect">
            <a:avLst/>
          </a:prstGeom>
        </p:spPr>
        <p:txBody>
          <a:bodyPr wrap="square" lIns="0" tIns="0" rIns="0" bIns="0" rtlCol="0" anchor="t">
            <a:spAutoFit/>
          </a:bodyPr>
          <a:lstStyle/>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Loan ID : Applicant</a:t>
            </a:r>
            <a:r>
              <a:rPr lang="en-US" sz="1797" b="1" dirty="0">
                <a:solidFill>
                  <a:srgbClr val="000000"/>
                </a:solidFill>
                <a:latin typeface="Canva Sans Bold"/>
              </a:rPr>
              <a:t> ID of the customer</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Customer ID : customer’s bank id </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Current Loan Amount : loan amount undertaken by the customer</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Term : loan applied whether for short term or long term</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Credit Score : determines the paying back credibility of a customer</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Annual Income : depicts the annual income of the applicant</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Years in current job : number of years worked in the current job</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Home Ownership : who has the ownership of the house resided by the applicant</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Purpose : purpose of loan</a:t>
            </a:r>
          </a:p>
          <a:p>
            <a:pPr>
              <a:lnSpc>
                <a:spcPts val="2515"/>
              </a:lnSpc>
            </a:pPr>
            <a:endParaRPr lang="en-US" sz="1797" dirty="0">
              <a:solidFill>
                <a:srgbClr val="000000"/>
              </a:solidFill>
              <a:latin typeface="Canva Sans Bold"/>
            </a:endParaRPr>
          </a:p>
          <a:p>
            <a:pPr>
              <a:lnSpc>
                <a:spcPts val="2515"/>
              </a:lnSpc>
            </a:pPr>
            <a:r>
              <a:rPr lang="en-US" sz="1797" dirty="0">
                <a:solidFill>
                  <a:srgbClr val="000000"/>
                </a:solidFill>
                <a:latin typeface="Canva Sans Bold"/>
              </a:rPr>
              <a:t>Tax Liens : if any tax lien issued  adoption of the best marketing strategies by Walmart, certain issues arise in the function of the company. A wide difference is</a:t>
            </a:r>
          </a:p>
          <a:p>
            <a:pPr>
              <a:lnSpc>
                <a:spcPts val="2515"/>
              </a:lnSpc>
            </a:pPr>
            <a:endParaRPr lang="en-US" sz="1797" dirty="0">
              <a:solidFill>
                <a:srgbClr val="000000"/>
              </a:solidFill>
              <a:latin typeface="Canva Sans Bold"/>
            </a:endParaRPr>
          </a:p>
        </p:txBody>
      </p:sp>
      <p:sp>
        <p:nvSpPr>
          <p:cNvPr id="11" name="TextBox 6">
            <a:extLst>
              <a:ext uri="{FF2B5EF4-FFF2-40B4-BE49-F238E27FC236}">
                <a16:creationId xmlns:a16="http://schemas.microsoft.com/office/drawing/2014/main" id="{B388C251-6CEE-0486-55A9-3353F34404EB}"/>
              </a:ext>
            </a:extLst>
          </p:cNvPr>
          <p:cNvSpPr txBox="1"/>
          <p:nvPr/>
        </p:nvSpPr>
        <p:spPr>
          <a:xfrm>
            <a:off x="1008088" y="407914"/>
            <a:ext cx="7391400" cy="628377"/>
          </a:xfrm>
          <a:prstGeom prst="rect">
            <a:avLst/>
          </a:prstGeom>
        </p:spPr>
        <p:txBody>
          <a:bodyPr wrap="square" lIns="0" tIns="0" rIns="0" bIns="0" rtlCol="0" anchor="t">
            <a:spAutoFit/>
          </a:bodyPr>
          <a:lstStyle/>
          <a:p>
            <a:pPr>
              <a:lnSpc>
                <a:spcPts val="4900"/>
              </a:lnSpc>
            </a:pPr>
            <a:r>
              <a:rPr lang="en-US" sz="4400" dirty="0">
                <a:solidFill>
                  <a:srgbClr val="2E2E2E"/>
                </a:solidFill>
                <a:latin typeface="Gliker SemiBold Bold"/>
              </a:rPr>
              <a:t>DATA DESCRIPTION </a:t>
            </a:r>
            <a:r>
              <a:rPr lang="en-US" sz="2000" b="1" dirty="0">
                <a:solidFill>
                  <a:srgbClr val="2E2E2E"/>
                </a:solidFill>
                <a:latin typeface="Bahnschrift" panose="020F0502020204030204" pitchFamily="34" charset="0"/>
              </a:rPr>
              <a:t>(Part 2)</a:t>
            </a:r>
            <a:endParaRPr lang="en-US" sz="4400" b="1" dirty="0">
              <a:solidFill>
                <a:srgbClr val="2E2E2E"/>
              </a:solidFill>
              <a:latin typeface="Bahnschrift" panose="020F0502020204030204" pitchFamily="34" charset="0"/>
            </a:endParaRPr>
          </a:p>
        </p:txBody>
      </p:sp>
    </p:spTree>
    <p:extLst>
      <p:ext uri="{BB962C8B-B14F-4D97-AF65-F5344CB8AC3E}">
        <p14:creationId xmlns:p14="http://schemas.microsoft.com/office/powerpoint/2010/main" val="161699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8254874" y="617188"/>
            <a:ext cx="9312921" cy="9109582"/>
            <a:chOff x="0" y="0"/>
            <a:chExt cx="3489960" cy="3413760"/>
          </a:xfrm>
        </p:grpSpPr>
        <p:sp>
          <p:nvSpPr>
            <p:cNvPr id="3" name="Freeform 3"/>
            <p:cNvSpPr/>
            <p:nvPr/>
          </p:nvSpPr>
          <p:spPr>
            <a:xfrm>
              <a:off x="6350" y="1945640"/>
              <a:ext cx="3197860" cy="1461770"/>
            </a:xfrm>
            <a:custGeom>
              <a:avLst/>
              <a:gdLst/>
              <a:ahLst/>
              <a:cxnLst/>
              <a:rect l="l" t="t" r="r" b="b"/>
              <a:pathLst>
                <a:path w="3197860" h="1461770">
                  <a:moveTo>
                    <a:pt x="0" y="0"/>
                  </a:moveTo>
                  <a:lnTo>
                    <a:pt x="0" y="1461770"/>
                  </a:lnTo>
                  <a:lnTo>
                    <a:pt x="3197860" y="1461770"/>
                  </a:lnTo>
                  <a:lnTo>
                    <a:pt x="0" y="0"/>
                  </a:lnTo>
                  <a:close/>
                </a:path>
              </a:pathLst>
            </a:custGeom>
            <a:solidFill>
              <a:srgbClr val="5773B8"/>
            </a:solidFill>
          </p:spPr>
        </p:sp>
        <p:sp>
          <p:nvSpPr>
            <p:cNvPr id="4" name="Freeform 4"/>
            <p:cNvSpPr/>
            <p:nvPr/>
          </p:nvSpPr>
          <p:spPr>
            <a:xfrm>
              <a:off x="0" y="-29210"/>
              <a:ext cx="3496310" cy="3444240"/>
            </a:xfrm>
            <a:custGeom>
              <a:avLst/>
              <a:gdLst/>
              <a:ahLst/>
              <a:cxnLst/>
              <a:rect l="l" t="t" r="r" b="b"/>
              <a:pathLst>
                <a:path w="3496310" h="3444240">
                  <a:moveTo>
                    <a:pt x="1270" y="45720"/>
                  </a:moveTo>
                  <a:lnTo>
                    <a:pt x="1270" y="938530"/>
                  </a:lnTo>
                  <a:cubicBezTo>
                    <a:pt x="1270" y="1452880"/>
                    <a:pt x="0" y="1992630"/>
                    <a:pt x="1270" y="2256790"/>
                  </a:cubicBezTo>
                  <a:cubicBezTo>
                    <a:pt x="5080" y="3025140"/>
                    <a:pt x="99060" y="3331210"/>
                    <a:pt x="99060" y="3331210"/>
                  </a:cubicBezTo>
                  <a:cubicBezTo>
                    <a:pt x="99060" y="3331210"/>
                    <a:pt x="579120" y="3431540"/>
                    <a:pt x="1004570" y="3437890"/>
                  </a:cubicBezTo>
                  <a:cubicBezTo>
                    <a:pt x="1385570" y="3444240"/>
                    <a:pt x="2247900" y="3442970"/>
                    <a:pt x="2667000" y="3442970"/>
                  </a:cubicBezTo>
                  <a:cubicBezTo>
                    <a:pt x="3086100" y="3442970"/>
                    <a:pt x="3487420" y="3442970"/>
                    <a:pt x="3487420" y="3442970"/>
                  </a:cubicBezTo>
                  <a:cubicBezTo>
                    <a:pt x="3487420" y="3442970"/>
                    <a:pt x="3484880" y="2790190"/>
                    <a:pt x="3487420" y="2373630"/>
                  </a:cubicBezTo>
                  <a:cubicBezTo>
                    <a:pt x="3496310" y="1863090"/>
                    <a:pt x="3492500" y="1408430"/>
                    <a:pt x="3492500" y="986790"/>
                  </a:cubicBezTo>
                  <a:cubicBezTo>
                    <a:pt x="3487420" y="438150"/>
                    <a:pt x="3487420" y="59690"/>
                    <a:pt x="3487420" y="59690"/>
                  </a:cubicBezTo>
                  <a:cubicBezTo>
                    <a:pt x="3487420" y="59690"/>
                    <a:pt x="2848610"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01900" y="324870"/>
            <a:ext cx="2277098" cy="703830"/>
          </a:xfrm>
          <a:prstGeom prst="rect">
            <a:avLst/>
          </a:prstGeom>
        </p:spPr>
      </p:pic>
      <p:grpSp>
        <p:nvGrpSpPr>
          <p:cNvPr id="6" name="Group 6"/>
          <p:cNvGrpSpPr/>
          <p:nvPr/>
        </p:nvGrpSpPr>
        <p:grpSpPr>
          <a:xfrm>
            <a:off x="1022585" y="3939459"/>
            <a:ext cx="6578814" cy="2465039"/>
            <a:chOff x="0" y="0"/>
            <a:chExt cx="7256426" cy="2718936"/>
          </a:xfrm>
        </p:grpSpPr>
        <p:sp>
          <p:nvSpPr>
            <p:cNvPr id="7" name="Freeform 7"/>
            <p:cNvSpPr/>
            <p:nvPr/>
          </p:nvSpPr>
          <p:spPr>
            <a:xfrm>
              <a:off x="0" y="0"/>
              <a:ext cx="7256426" cy="2718936"/>
            </a:xfrm>
            <a:custGeom>
              <a:avLst/>
              <a:gdLst/>
              <a:ahLst/>
              <a:cxnLst/>
              <a:rect l="l" t="t" r="r" b="b"/>
              <a:pathLst>
                <a:path w="7256426" h="2718936">
                  <a:moveTo>
                    <a:pt x="7131966" y="2718936"/>
                  </a:moveTo>
                  <a:lnTo>
                    <a:pt x="124460" y="2718936"/>
                  </a:lnTo>
                  <a:cubicBezTo>
                    <a:pt x="55880" y="2718936"/>
                    <a:pt x="0" y="2663056"/>
                    <a:pt x="0" y="2594476"/>
                  </a:cubicBezTo>
                  <a:lnTo>
                    <a:pt x="0" y="124460"/>
                  </a:lnTo>
                  <a:cubicBezTo>
                    <a:pt x="0" y="55880"/>
                    <a:pt x="55880" y="0"/>
                    <a:pt x="124460" y="0"/>
                  </a:cubicBezTo>
                  <a:lnTo>
                    <a:pt x="7131966" y="0"/>
                  </a:lnTo>
                  <a:cubicBezTo>
                    <a:pt x="7200547" y="0"/>
                    <a:pt x="7256426" y="55880"/>
                    <a:pt x="7256426" y="124460"/>
                  </a:cubicBezTo>
                  <a:lnTo>
                    <a:pt x="7256426" y="2594476"/>
                  </a:lnTo>
                  <a:cubicBezTo>
                    <a:pt x="7256426" y="2663056"/>
                    <a:pt x="7200547" y="2718936"/>
                    <a:pt x="7131966" y="2718936"/>
                  </a:cubicBezTo>
                  <a:close/>
                </a:path>
              </a:pathLst>
            </a:custGeom>
            <a:solidFill>
              <a:srgbClr val="FFFFFF"/>
            </a:solidFill>
          </p:spPr>
        </p:sp>
      </p:grpSp>
      <p:pic>
        <p:nvPicPr>
          <p:cNvPr id="8" name="Picture 8"/>
          <p:cNvPicPr>
            <a:picLocks noChangeAspect="1"/>
          </p:cNvPicPr>
          <p:nvPr/>
        </p:nvPicPr>
        <p:blipFill>
          <a:blip r:embed="rId4"/>
          <a:srcRect/>
          <a:stretch>
            <a:fillRect/>
          </a:stretch>
        </p:blipFill>
        <p:spPr>
          <a:xfrm>
            <a:off x="8414327" y="1426622"/>
            <a:ext cx="9052244" cy="7433755"/>
          </a:xfrm>
          <a:prstGeom prst="rect">
            <a:avLst/>
          </a:prstGeom>
        </p:spPr>
      </p:pic>
      <p:sp>
        <p:nvSpPr>
          <p:cNvPr id="9" name="TextBox 9"/>
          <p:cNvSpPr txBox="1"/>
          <p:nvPr/>
        </p:nvSpPr>
        <p:spPr>
          <a:xfrm>
            <a:off x="752768" y="4261098"/>
            <a:ext cx="7118448" cy="1917012"/>
          </a:xfrm>
          <a:prstGeom prst="rect">
            <a:avLst/>
          </a:prstGeom>
        </p:spPr>
        <p:txBody>
          <a:bodyPr lIns="0" tIns="0" rIns="0" bIns="0" rtlCol="0" anchor="t">
            <a:spAutoFit/>
          </a:bodyPr>
          <a:lstStyle/>
          <a:p>
            <a:pPr algn="ctr">
              <a:lnSpc>
                <a:spcPts val="4972"/>
              </a:lnSpc>
            </a:pPr>
            <a:r>
              <a:rPr lang="en-US" sz="4972">
                <a:solidFill>
                  <a:srgbClr val="2E2E2E"/>
                </a:solidFill>
                <a:latin typeface="Gliker SemiBold"/>
              </a:rPr>
              <a:t>CORRELATION BETWEEN PARAMETERS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8544392" y="1709224"/>
            <a:ext cx="9442644" cy="1319797"/>
            <a:chOff x="0" y="0"/>
            <a:chExt cx="3439540" cy="480744"/>
          </a:xfrm>
        </p:grpSpPr>
        <p:sp>
          <p:nvSpPr>
            <p:cNvPr id="3" name="Freeform 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grpSp>
        <p:nvGrpSpPr>
          <p:cNvPr id="4" name="Group 4"/>
          <p:cNvGrpSpPr/>
          <p:nvPr/>
        </p:nvGrpSpPr>
        <p:grpSpPr>
          <a:xfrm>
            <a:off x="6697066" y="1445460"/>
            <a:ext cx="1847325" cy="184732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9539" y="957506"/>
            <a:ext cx="6487527" cy="63739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12478" y="6214913"/>
            <a:ext cx="5399557" cy="3043387"/>
          </a:xfrm>
          <a:prstGeom prst="rect">
            <a:avLst/>
          </a:prstGeom>
        </p:spPr>
      </p:pic>
      <p:sp>
        <p:nvSpPr>
          <p:cNvPr id="8" name="TextBox 8"/>
          <p:cNvSpPr txBox="1"/>
          <p:nvPr/>
        </p:nvSpPr>
        <p:spPr>
          <a:xfrm>
            <a:off x="492502" y="3642729"/>
            <a:ext cx="6439509" cy="1276986"/>
          </a:xfrm>
          <a:prstGeom prst="rect">
            <a:avLst/>
          </a:prstGeom>
        </p:spPr>
        <p:txBody>
          <a:bodyPr lIns="0" tIns="0" rIns="0" bIns="0" rtlCol="0" anchor="t">
            <a:spAutoFit/>
          </a:bodyPr>
          <a:lstStyle/>
          <a:p>
            <a:pPr algn="ctr">
              <a:lnSpc>
                <a:spcPts val="5100"/>
              </a:lnSpc>
            </a:pPr>
            <a:r>
              <a:rPr lang="en-US" sz="5100">
                <a:solidFill>
                  <a:srgbClr val="2E2E2E"/>
                </a:solidFill>
                <a:latin typeface="Gliker SemiBold"/>
              </a:rPr>
              <a:t>ARCHITECTURE</a:t>
            </a:r>
          </a:p>
          <a:p>
            <a:pPr algn="ctr">
              <a:lnSpc>
                <a:spcPts val="4700"/>
              </a:lnSpc>
            </a:pPr>
            <a:r>
              <a:rPr lang="en-US" sz="4700">
                <a:solidFill>
                  <a:srgbClr val="2E2E2E"/>
                </a:solidFill>
                <a:latin typeface="Gliker SemiBold"/>
              </a:rPr>
              <a:t>(DIAGRAMMATIC)</a:t>
            </a:r>
          </a:p>
        </p:txBody>
      </p:sp>
      <p:sp>
        <p:nvSpPr>
          <p:cNvPr id="9" name="TextBox 9"/>
          <p:cNvSpPr txBox="1"/>
          <p:nvPr/>
        </p:nvSpPr>
        <p:spPr>
          <a:xfrm>
            <a:off x="8726013" y="1761165"/>
            <a:ext cx="8949018" cy="1550670"/>
          </a:xfrm>
          <a:prstGeom prst="rect">
            <a:avLst/>
          </a:prstGeom>
        </p:spPr>
        <p:txBody>
          <a:bodyPr lIns="0" tIns="0" rIns="0" bIns="0" rtlCol="0" anchor="t">
            <a:spAutoFit/>
          </a:bodyPr>
          <a:lstStyle/>
          <a:p>
            <a:pPr algn="just">
              <a:lnSpc>
                <a:spcPts val="3120"/>
              </a:lnSpc>
            </a:pPr>
            <a:r>
              <a:rPr lang="en-US" sz="2400">
                <a:solidFill>
                  <a:srgbClr val="FFFFFF"/>
                </a:solidFill>
                <a:latin typeface="Montserrat"/>
              </a:rPr>
              <a:t>In this moduwithle, duplicates were identified and dropped followed with replacing of null values their respective means.</a:t>
            </a:r>
          </a:p>
          <a:p>
            <a:pPr marL="0" lvl="0" indent="0" algn="just">
              <a:lnSpc>
                <a:spcPts val="3120"/>
              </a:lnSpc>
            </a:pPr>
            <a:endParaRPr lang="en-US" sz="2400">
              <a:solidFill>
                <a:srgbClr val="FFFFFF"/>
              </a:solidFill>
              <a:latin typeface="Montserrat"/>
            </a:endParaRPr>
          </a:p>
        </p:txBody>
      </p:sp>
      <p:sp>
        <p:nvSpPr>
          <p:cNvPr id="10" name="TextBox 10"/>
          <p:cNvSpPr txBox="1"/>
          <p:nvPr/>
        </p:nvSpPr>
        <p:spPr>
          <a:xfrm>
            <a:off x="6445066" y="1942838"/>
            <a:ext cx="2351325" cy="843045"/>
          </a:xfrm>
          <a:prstGeom prst="rect">
            <a:avLst/>
          </a:prstGeom>
        </p:spPr>
        <p:txBody>
          <a:bodyPr lIns="0" tIns="0" rIns="0" bIns="0" rtlCol="0" anchor="t">
            <a:spAutoFit/>
          </a:bodyPr>
          <a:lstStyle/>
          <a:p>
            <a:pPr algn="ctr">
              <a:lnSpc>
                <a:spcPts val="2907"/>
              </a:lnSpc>
            </a:pPr>
            <a:r>
              <a:rPr lang="en-US" sz="2423">
                <a:solidFill>
                  <a:srgbClr val="3F5896"/>
                </a:solidFill>
                <a:latin typeface="Gliker SemiBold"/>
              </a:rPr>
              <a:t>DATA CLEANING </a:t>
            </a:r>
          </a:p>
          <a:p>
            <a:pPr algn="ctr">
              <a:lnSpc>
                <a:spcPts val="807"/>
              </a:lnSpc>
            </a:pPr>
            <a:endParaRPr lang="en-US" sz="2423">
              <a:solidFill>
                <a:srgbClr val="3F5896"/>
              </a:solidFill>
              <a:latin typeface="Gliker SemiBold"/>
            </a:endParaRPr>
          </a:p>
        </p:txBody>
      </p:sp>
      <p:grpSp>
        <p:nvGrpSpPr>
          <p:cNvPr id="11" name="Group 11"/>
          <p:cNvGrpSpPr/>
          <p:nvPr/>
        </p:nvGrpSpPr>
        <p:grpSpPr>
          <a:xfrm>
            <a:off x="6697066" y="3996052"/>
            <a:ext cx="1847325" cy="184732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3" name="TextBox 13"/>
          <p:cNvSpPr txBox="1"/>
          <p:nvPr/>
        </p:nvSpPr>
        <p:spPr>
          <a:xfrm>
            <a:off x="6445066" y="4591985"/>
            <a:ext cx="2351325" cy="655460"/>
          </a:xfrm>
          <a:prstGeom prst="rect">
            <a:avLst/>
          </a:prstGeom>
        </p:spPr>
        <p:txBody>
          <a:bodyPr lIns="0" tIns="0" rIns="0" bIns="0" rtlCol="0" anchor="t">
            <a:spAutoFit/>
          </a:bodyPr>
          <a:lstStyle/>
          <a:p>
            <a:pPr algn="ctr">
              <a:lnSpc>
                <a:spcPts val="2187"/>
              </a:lnSpc>
            </a:pPr>
            <a:r>
              <a:rPr lang="en-US" sz="1823">
                <a:solidFill>
                  <a:srgbClr val="3F5896"/>
                </a:solidFill>
                <a:latin typeface="Gliker SemiBold"/>
              </a:rPr>
              <a:t>DATA VISUALIZATION</a:t>
            </a:r>
          </a:p>
          <a:p>
            <a:pPr algn="ctr">
              <a:lnSpc>
                <a:spcPts val="807"/>
              </a:lnSpc>
            </a:pPr>
            <a:endParaRPr lang="en-US" sz="1823">
              <a:solidFill>
                <a:srgbClr val="3F5896"/>
              </a:solidFill>
              <a:latin typeface="Gliker SemiBold"/>
            </a:endParaRPr>
          </a:p>
        </p:txBody>
      </p:sp>
      <p:grpSp>
        <p:nvGrpSpPr>
          <p:cNvPr id="14" name="Group 14"/>
          <p:cNvGrpSpPr/>
          <p:nvPr/>
        </p:nvGrpSpPr>
        <p:grpSpPr>
          <a:xfrm>
            <a:off x="8544392" y="4259816"/>
            <a:ext cx="9442644" cy="1319797"/>
            <a:chOff x="0" y="0"/>
            <a:chExt cx="3439540" cy="480744"/>
          </a:xfrm>
        </p:grpSpPr>
        <p:sp>
          <p:nvSpPr>
            <p:cNvPr id="15" name="Freeform 15"/>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sp>
      </p:grpSp>
      <p:sp>
        <p:nvSpPr>
          <p:cNvPr id="16" name="TextBox 16"/>
          <p:cNvSpPr txBox="1"/>
          <p:nvPr/>
        </p:nvSpPr>
        <p:spPr>
          <a:xfrm>
            <a:off x="8726013" y="4292707"/>
            <a:ext cx="8949018" cy="1550670"/>
          </a:xfrm>
          <a:prstGeom prst="rect">
            <a:avLst/>
          </a:prstGeom>
        </p:spPr>
        <p:txBody>
          <a:bodyPr lIns="0" tIns="0" rIns="0" bIns="0" rtlCol="0" anchor="t">
            <a:spAutoFit/>
          </a:bodyPr>
          <a:lstStyle/>
          <a:p>
            <a:pPr algn="just">
              <a:lnSpc>
                <a:spcPts val="3120"/>
              </a:lnSpc>
            </a:pPr>
            <a:r>
              <a:rPr lang="en-US" sz="2400">
                <a:solidFill>
                  <a:srgbClr val="FFFFFF"/>
                </a:solidFill>
                <a:latin typeface="Montserrat"/>
              </a:rPr>
              <a:t>Correlation between various features of data were identified and distribution or relation between them was visualized in the forms of plots and charts.</a:t>
            </a:r>
          </a:p>
          <a:p>
            <a:pPr marL="0" lvl="0" indent="0" algn="just">
              <a:lnSpc>
                <a:spcPts val="3120"/>
              </a:lnSpc>
            </a:pPr>
            <a:endParaRPr lang="en-US" sz="2400">
              <a:solidFill>
                <a:srgbClr val="FFFFFF"/>
              </a:solidFill>
              <a:latin typeface="Montserrat"/>
            </a:endParaRPr>
          </a:p>
        </p:txBody>
      </p:sp>
      <p:grpSp>
        <p:nvGrpSpPr>
          <p:cNvPr id="17" name="Group 17"/>
          <p:cNvGrpSpPr/>
          <p:nvPr/>
        </p:nvGrpSpPr>
        <p:grpSpPr>
          <a:xfrm>
            <a:off x="6697066" y="6814927"/>
            <a:ext cx="1847325" cy="184732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9" name="TextBox 19"/>
          <p:cNvSpPr txBox="1"/>
          <p:nvPr/>
        </p:nvSpPr>
        <p:spPr>
          <a:xfrm>
            <a:off x="6445066" y="7350301"/>
            <a:ext cx="2351325" cy="776578"/>
          </a:xfrm>
          <a:prstGeom prst="rect">
            <a:avLst/>
          </a:prstGeom>
        </p:spPr>
        <p:txBody>
          <a:bodyPr lIns="0" tIns="0" rIns="0" bIns="0" rtlCol="0" anchor="t">
            <a:spAutoFit/>
          </a:bodyPr>
          <a:lstStyle/>
          <a:p>
            <a:pPr algn="ctr">
              <a:lnSpc>
                <a:spcPts val="2187"/>
              </a:lnSpc>
            </a:pPr>
            <a:r>
              <a:rPr lang="en-US" sz="1823">
                <a:solidFill>
                  <a:srgbClr val="3F5896"/>
                </a:solidFill>
                <a:latin typeface="Gliker SemiBold"/>
              </a:rPr>
              <a:t>MACHINE </a:t>
            </a:r>
          </a:p>
          <a:p>
            <a:pPr algn="ctr">
              <a:lnSpc>
                <a:spcPts val="1587"/>
              </a:lnSpc>
            </a:pPr>
            <a:r>
              <a:rPr lang="en-US" sz="1323">
                <a:solidFill>
                  <a:srgbClr val="3F5896"/>
                </a:solidFill>
                <a:latin typeface="Gliker SemiBold"/>
              </a:rPr>
              <a:t>LEARNING IMPLEMENTATION</a:t>
            </a:r>
          </a:p>
          <a:p>
            <a:pPr algn="ctr">
              <a:lnSpc>
                <a:spcPts val="807"/>
              </a:lnSpc>
            </a:pPr>
            <a:endParaRPr lang="en-US" sz="1323">
              <a:solidFill>
                <a:srgbClr val="3F5896"/>
              </a:solidFill>
              <a:latin typeface="Gliker SemiBold"/>
            </a:endParaRPr>
          </a:p>
        </p:txBody>
      </p:sp>
      <p:grpSp>
        <p:nvGrpSpPr>
          <p:cNvPr id="20" name="Group 20"/>
          <p:cNvGrpSpPr/>
          <p:nvPr/>
        </p:nvGrpSpPr>
        <p:grpSpPr>
          <a:xfrm>
            <a:off x="8544392" y="6881655"/>
            <a:ext cx="9442644" cy="1780597"/>
            <a:chOff x="0" y="0"/>
            <a:chExt cx="3439540" cy="648593"/>
          </a:xfrm>
        </p:grpSpPr>
        <p:sp>
          <p:nvSpPr>
            <p:cNvPr id="21" name="Freeform 21"/>
            <p:cNvSpPr/>
            <p:nvPr/>
          </p:nvSpPr>
          <p:spPr>
            <a:xfrm>
              <a:off x="0" y="0"/>
              <a:ext cx="3439540" cy="648593"/>
            </a:xfrm>
            <a:custGeom>
              <a:avLst/>
              <a:gdLst/>
              <a:ahLst/>
              <a:cxnLst/>
              <a:rect l="l" t="t" r="r" b="b"/>
              <a:pathLst>
                <a:path w="3439540" h="648593">
                  <a:moveTo>
                    <a:pt x="0" y="0"/>
                  </a:moveTo>
                  <a:lnTo>
                    <a:pt x="3439540" y="0"/>
                  </a:lnTo>
                  <a:lnTo>
                    <a:pt x="3439540" y="648593"/>
                  </a:lnTo>
                  <a:lnTo>
                    <a:pt x="0" y="648593"/>
                  </a:lnTo>
                  <a:close/>
                </a:path>
              </a:pathLst>
            </a:custGeom>
            <a:solidFill>
              <a:srgbClr val="3F5896"/>
            </a:solidFill>
          </p:spPr>
        </p:sp>
      </p:grpSp>
      <p:sp>
        <p:nvSpPr>
          <p:cNvPr id="22" name="TextBox 22"/>
          <p:cNvSpPr txBox="1"/>
          <p:nvPr/>
        </p:nvSpPr>
        <p:spPr>
          <a:xfrm>
            <a:off x="8726013" y="6967327"/>
            <a:ext cx="8949018" cy="1941195"/>
          </a:xfrm>
          <a:prstGeom prst="rect">
            <a:avLst/>
          </a:prstGeom>
        </p:spPr>
        <p:txBody>
          <a:bodyPr lIns="0" tIns="0" rIns="0" bIns="0" rtlCol="0" anchor="t">
            <a:spAutoFit/>
          </a:bodyPr>
          <a:lstStyle/>
          <a:p>
            <a:pPr algn="just">
              <a:lnSpc>
                <a:spcPts val="3120"/>
              </a:lnSpc>
            </a:pPr>
            <a:r>
              <a:rPr lang="en-US" sz="2400">
                <a:solidFill>
                  <a:srgbClr val="FFFFFF"/>
                </a:solidFill>
                <a:latin typeface="Montserrat"/>
              </a:rPr>
              <a:t>•The dataset is divided into training and testing for the model fitting.</a:t>
            </a:r>
          </a:p>
          <a:p>
            <a:pPr algn="just">
              <a:lnSpc>
                <a:spcPts val="3120"/>
              </a:lnSpc>
            </a:pPr>
            <a:r>
              <a:rPr lang="en-US" sz="2400">
                <a:solidFill>
                  <a:srgbClr val="FFFFFF"/>
                </a:solidFill>
                <a:latin typeface="Montserrat"/>
              </a:rPr>
              <a:t>•Models having greater accuracy are selected and considered for implementation.</a:t>
            </a:r>
          </a:p>
          <a:p>
            <a:pPr marL="0" lvl="0" indent="0" algn="just">
              <a:lnSpc>
                <a:spcPts val="3120"/>
              </a:lnSpc>
            </a:pPr>
            <a:endParaRPr lang="en-US" sz="2400">
              <a:solidFill>
                <a:srgbClr val="FFFFFF"/>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285004" y="-657366"/>
            <a:ext cx="17683096" cy="11693166"/>
            <a:chOff x="0" y="0"/>
            <a:chExt cx="6037813" cy="3992578"/>
          </a:xfrm>
        </p:grpSpPr>
        <p:sp>
          <p:nvSpPr>
            <p:cNvPr id="3" name="Freeform 3"/>
            <p:cNvSpPr/>
            <p:nvPr/>
          </p:nvSpPr>
          <p:spPr>
            <a:xfrm>
              <a:off x="0" y="0"/>
              <a:ext cx="6037813" cy="3992578"/>
            </a:xfrm>
            <a:custGeom>
              <a:avLst/>
              <a:gdLst/>
              <a:ahLst/>
              <a:cxnLst/>
              <a:rect l="l" t="t" r="r" b="b"/>
              <a:pathLst>
                <a:path w="6037813" h="3992578">
                  <a:moveTo>
                    <a:pt x="5913353" y="3992578"/>
                  </a:moveTo>
                  <a:lnTo>
                    <a:pt x="124460" y="3992578"/>
                  </a:lnTo>
                  <a:cubicBezTo>
                    <a:pt x="55880" y="3992578"/>
                    <a:pt x="0" y="3936698"/>
                    <a:pt x="0" y="3868118"/>
                  </a:cubicBezTo>
                  <a:lnTo>
                    <a:pt x="0" y="124460"/>
                  </a:lnTo>
                  <a:cubicBezTo>
                    <a:pt x="0" y="55880"/>
                    <a:pt x="55880" y="0"/>
                    <a:pt x="124460" y="0"/>
                  </a:cubicBezTo>
                  <a:lnTo>
                    <a:pt x="5913353" y="0"/>
                  </a:lnTo>
                  <a:cubicBezTo>
                    <a:pt x="5981933" y="0"/>
                    <a:pt x="6037813" y="55880"/>
                    <a:pt x="6037813" y="124460"/>
                  </a:cubicBezTo>
                  <a:lnTo>
                    <a:pt x="6037813" y="3868118"/>
                  </a:lnTo>
                  <a:cubicBezTo>
                    <a:pt x="6037813" y="3936698"/>
                    <a:pt x="5981933" y="3992578"/>
                    <a:pt x="5913353" y="3992578"/>
                  </a:cubicBezTo>
                  <a:close/>
                </a:path>
              </a:pathLst>
            </a:custGeom>
            <a:solidFill>
              <a:srgbClr val="FFFFFF"/>
            </a:solidFill>
          </p:spPr>
        </p:sp>
      </p:grpSp>
      <p:grpSp>
        <p:nvGrpSpPr>
          <p:cNvPr id="4" name="Group 4"/>
          <p:cNvGrpSpPr/>
          <p:nvPr/>
        </p:nvGrpSpPr>
        <p:grpSpPr>
          <a:xfrm>
            <a:off x="1565062" y="2231887"/>
            <a:ext cx="612321" cy="61232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6" name="Group 6"/>
          <p:cNvGrpSpPr/>
          <p:nvPr/>
        </p:nvGrpSpPr>
        <p:grpSpPr>
          <a:xfrm>
            <a:off x="5246631" y="7217773"/>
            <a:ext cx="612321" cy="61232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pic>
        <p:nvPicPr>
          <p:cNvPr id="8" name="Picture 8"/>
          <p:cNvPicPr>
            <a:picLocks noChangeAspect="1"/>
          </p:cNvPicPr>
          <p:nvPr/>
        </p:nvPicPr>
        <p:blipFill>
          <a:blip r:embed="rId2"/>
          <a:srcRect/>
          <a:stretch>
            <a:fillRect/>
          </a:stretch>
        </p:blipFill>
        <p:spPr>
          <a:xfrm>
            <a:off x="556660" y="2955787"/>
            <a:ext cx="6687959" cy="3378632"/>
          </a:xfrm>
          <a:prstGeom prst="rect">
            <a:avLst/>
          </a:prstGeom>
        </p:spPr>
      </p:pic>
      <p:pic>
        <p:nvPicPr>
          <p:cNvPr id="9" name="Picture 9"/>
          <p:cNvPicPr>
            <a:picLocks noChangeAspect="1"/>
          </p:cNvPicPr>
          <p:nvPr/>
        </p:nvPicPr>
        <p:blipFill>
          <a:blip r:embed="rId3"/>
          <a:srcRect/>
          <a:stretch>
            <a:fillRect/>
          </a:stretch>
        </p:blipFill>
        <p:spPr>
          <a:xfrm>
            <a:off x="8028494" y="5853804"/>
            <a:ext cx="8477515" cy="4433196"/>
          </a:xfrm>
          <a:prstGeom prst="rect">
            <a:avLst/>
          </a:prstGeom>
        </p:spPr>
      </p:pic>
      <p:pic>
        <p:nvPicPr>
          <p:cNvPr id="10" name="Picture 10"/>
          <p:cNvPicPr>
            <a:picLocks noChangeAspect="1"/>
          </p:cNvPicPr>
          <p:nvPr/>
        </p:nvPicPr>
        <p:blipFill>
          <a:blip r:embed="rId4"/>
          <a:srcRect/>
          <a:stretch>
            <a:fillRect/>
          </a:stretch>
        </p:blipFill>
        <p:spPr>
          <a:xfrm>
            <a:off x="9503906" y="435219"/>
            <a:ext cx="6083032" cy="5804226"/>
          </a:xfrm>
          <a:prstGeom prst="rect">
            <a:avLst/>
          </a:prstGeom>
        </p:spPr>
      </p:pic>
      <p:sp>
        <p:nvSpPr>
          <p:cNvPr id="11" name="TextBox 11"/>
          <p:cNvSpPr txBox="1"/>
          <p:nvPr/>
        </p:nvSpPr>
        <p:spPr>
          <a:xfrm>
            <a:off x="1180479" y="381279"/>
            <a:ext cx="5440321" cy="1274445"/>
          </a:xfrm>
          <a:prstGeom prst="rect">
            <a:avLst/>
          </a:prstGeom>
        </p:spPr>
        <p:txBody>
          <a:bodyPr lIns="0" tIns="0" rIns="0" bIns="0" rtlCol="0" anchor="t">
            <a:spAutoFit/>
          </a:bodyPr>
          <a:lstStyle/>
          <a:p>
            <a:pPr algn="ctr">
              <a:lnSpc>
                <a:spcPts val="4800"/>
              </a:lnSpc>
            </a:pPr>
            <a:r>
              <a:rPr lang="en-US" sz="4800">
                <a:solidFill>
                  <a:srgbClr val="2E2E2E"/>
                </a:solidFill>
                <a:latin typeface="Gliker SemiBold Bold"/>
              </a:rPr>
              <a:t>DATA VISUALIZATION </a:t>
            </a:r>
          </a:p>
        </p:txBody>
      </p:sp>
      <p:sp>
        <p:nvSpPr>
          <p:cNvPr id="12" name="TextBox 12"/>
          <p:cNvSpPr txBox="1"/>
          <p:nvPr/>
        </p:nvSpPr>
        <p:spPr>
          <a:xfrm>
            <a:off x="2469955" y="2347548"/>
            <a:ext cx="5075924" cy="792481"/>
          </a:xfrm>
          <a:prstGeom prst="rect">
            <a:avLst/>
          </a:prstGeom>
        </p:spPr>
        <p:txBody>
          <a:bodyPr lIns="0" tIns="0" rIns="0" bIns="0" rtlCol="0" anchor="t">
            <a:spAutoFit/>
          </a:bodyPr>
          <a:lstStyle/>
          <a:p>
            <a:pPr>
              <a:lnSpc>
                <a:spcPts val="3299"/>
              </a:lnSpc>
            </a:pPr>
            <a:r>
              <a:rPr lang="en-US" sz="2199">
                <a:solidFill>
                  <a:srgbClr val="2E2E2E"/>
                </a:solidFill>
                <a:latin typeface="Montserrat Bold"/>
              </a:rPr>
              <a:t>Count of purpose of taking loan</a:t>
            </a:r>
          </a:p>
          <a:p>
            <a:pPr marL="0" lvl="0" indent="0" algn="l">
              <a:lnSpc>
                <a:spcPts val="3299"/>
              </a:lnSpc>
              <a:spcBef>
                <a:spcPct val="0"/>
              </a:spcBef>
            </a:pPr>
            <a:endParaRPr lang="en-US" sz="2199">
              <a:solidFill>
                <a:srgbClr val="2E2E2E"/>
              </a:solidFill>
              <a:latin typeface="Montserrat Bold"/>
            </a:endParaRPr>
          </a:p>
        </p:txBody>
      </p:sp>
      <p:sp>
        <p:nvSpPr>
          <p:cNvPr id="13" name="TextBox 13"/>
          <p:cNvSpPr txBox="1"/>
          <p:nvPr/>
        </p:nvSpPr>
        <p:spPr>
          <a:xfrm>
            <a:off x="3559705" y="8013252"/>
            <a:ext cx="3986174" cy="1611631"/>
          </a:xfrm>
          <a:prstGeom prst="rect">
            <a:avLst/>
          </a:prstGeom>
        </p:spPr>
        <p:txBody>
          <a:bodyPr lIns="0" tIns="0" rIns="0" bIns="0" rtlCol="0" anchor="t">
            <a:spAutoFit/>
          </a:bodyPr>
          <a:lstStyle/>
          <a:p>
            <a:pPr algn="ctr">
              <a:lnSpc>
                <a:spcPts val="3299"/>
              </a:lnSpc>
            </a:pPr>
            <a:r>
              <a:rPr lang="en-US" sz="2199">
                <a:solidFill>
                  <a:srgbClr val="2E2E2E"/>
                </a:solidFill>
                <a:latin typeface="Montserrat Bold"/>
              </a:rPr>
              <a:t>Distribution of Bankruptcy </a:t>
            </a:r>
          </a:p>
          <a:p>
            <a:pPr algn="ctr">
              <a:lnSpc>
                <a:spcPts val="3299"/>
              </a:lnSpc>
            </a:pPr>
            <a:r>
              <a:rPr lang="en-US" sz="2199">
                <a:solidFill>
                  <a:srgbClr val="2E2E2E"/>
                </a:solidFill>
                <a:latin typeface="Montserrat Bold"/>
              </a:rPr>
              <a:t>Vs </a:t>
            </a:r>
          </a:p>
          <a:p>
            <a:pPr algn="ctr">
              <a:lnSpc>
                <a:spcPts val="3299"/>
              </a:lnSpc>
            </a:pPr>
            <a:r>
              <a:rPr lang="en-US" sz="2199">
                <a:solidFill>
                  <a:srgbClr val="2E2E2E"/>
                </a:solidFill>
                <a:latin typeface="Montserrat Bold"/>
              </a:rPr>
              <a:t>Monthly Debt</a:t>
            </a:r>
          </a:p>
          <a:p>
            <a:pPr marL="0" lvl="0" indent="0" algn="ctr">
              <a:lnSpc>
                <a:spcPts val="3299"/>
              </a:lnSpc>
              <a:spcBef>
                <a:spcPct val="0"/>
              </a:spcBef>
            </a:pPr>
            <a:endParaRPr lang="en-US" sz="2199">
              <a:solidFill>
                <a:srgbClr val="2E2E2E"/>
              </a:solidFill>
              <a:latin typeface="Montserrat Bold"/>
            </a:endParaRPr>
          </a:p>
        </p:txBody>
      </p:sp>
      <p:sp>
        <p:nvSpPr>
          <p:cNvPr id="14" name="TextBox 14"/>
          <p:cNvSpPr txBox="1"/>
          <p:nvPr/>
        </p:nvSpPr>
        <p:spPr>
          <a:xfrm>
            <a:off x="1565062" y="2404698"/>
            <a:ext cx="612321" cy="266700"/>
          </a:xfrm>
          <a:prstGeom prst="rect">
            <a:avLst/>
          </a:prstGeom>
        </p:spPr>
        <p:txBody>
          <a:bodyPr lIns="0" tIns="0" rIns="0" bIns="0" rtlCol="0" anchor="t">
            <a:spAutoFit/>
          </a:bodyPr>
          <a:lstStyle/>
          <a:p>
            <a:pPr algn="ctr">
              <a:lnSpc>
                <a:spcPts val="2159"/>
              </a:lnSpc>
            </a:pPr>
            <a:r>
              <a:rPr lang="en-US" sz="1799">
                <a:solidFill>
                  <a:srgbClr val="3F5896"/>
                </a:solidFill>
                <a:latin typeface="Gliker SemiBold"/>
              </a:rPr>
              <a:t>1</a:t>
            </a:r>
          </a:p>
        </p:txBody>
      </p:sp>
      <p:sp>
        <p:nvSpPr>
          <p:cNvPr id="15" name="TextBox 15"/>
          <p:cNvSpPr txBox="1"/>
          <p:nvPr/>
        </p:nvSpPr>
        <p:spPr>
          <a:xfrm>
            <a:off x="5246631" y="7390584"/>
            <a:ext cx="612321" cy="266700"/>
          </a:xfrm>
          <a:prstGeom prst="rect">
            <a:avLst/>
          </a:prstGeom>
        </p:spPr>
        <p:txBody>
          <a:bodyPr lIns="0" tIns="0" rIns="0" bIns="0" rtlCol="0" anchor="t">
            <a:spAutoFit/>
          </a:bodyPr>
          <a:lstStyle/>
          <a:p>
            <a:pPr algn="ctr">
              <a:lnSpc>
                <a:spcPts val="2160"/>
              </a:lnSpc>
            </a:pPr>
            <a:r>
              <a:rPr lang="en-US" sz="1800">
                <a:solidFill>
                  <a:srgbClr val="3F5896"/>
                </a:solidFill>
                <a:latin typeface="Gliker SemiBold"/>
              </a:rPr>
              <a:t>2</a:t>
            </a:r>
          </a:p>
        </p:txBody>
      </p:sp>
      <p:sp>
        <p:nvSpPr>
          <p:cNvPr id="16" name="TextBox 16"/>
          <p:cNvSpPr txBox="1"/>
          <p:nvPr/>
        </p:nvSpPr>
        <p:spPr>
          <a:xfrm>
            <a:off x="13652176" y="2502942"/>
            <a:ext cx="3607124" cy="1611631"/>
          </a:xfrm>
          <a:prstGeom prst="rect">
            <a:avLst/>
          </a:prstGeom>
        </p:spPr>
        <p:txBody>
          <a:bodyPr lIns="0" tIns="0" rIns="0" bIns="0" rtlCol="0" anchor="t">
            <a:spAutoFit/>
          </a:bodyPr>
          <a:lstStyle/>
          <a:p>
            <a:pPr algn="ctr">
              <a:lnSpc>
                <a:spcPts val="3299"/>
              </a:lnSpc>
            </a:pPr>
            <a:r>
              <a:rPr lang="en-US" sz="2199">
                <a:solidFill>
                  <a:srgbClr val="2E2E2E"/>
                </a:solidFill>
                <a:latin typeface="Montserrat Bold"/>
              </a:rPr>
              <a:t>Percentage </a:t>
            </a:r>
          </a:p>
          <a:p>
            <a:pPr algn="ctr">
              <a:lnSpc>
                <a:spcPts val="3299"/>
              </a:lnSpc>
            </a:pPr>
            <a:r>
              <a:rPr lang="en-US" sz="2199">
                <a:solidFill>
                  <a:srgbClr val="2E2E2E"/>
                </a:solidFill>
                <a:latin typeface="Montserrat Bold"/>
              </a:rPr>
              <a:t>of </a:t>
            </a:r>
          </a:p>
          <a:p>
            <a:pPr algn="ctr">
              <a:lnSpc>
                <a:spcPts val="3299"/>
              </a:lnSpc>
            </a:pPr>
            <a:r>
              <a:rPr lang="en-US" sz="2199">
                <a:solidFill>
                  <a:srgbClr val="2E2E2E"/>
                </a:solidFill>
                <a:latin typeface="Montserrat Bold"/>
              </a:rPr>
              <a:t>loan term</a:t>
            </a:r>
          </a:p>
          <a:p>
            <a:pPr marL="0" lvl="0" indent="0" algn="ctr">
              <a:lnSpc>
                <a:spcPts val="3299"/>
              </a:lnSpc>
              <a:spcBef>
                <a:spcPct val="0"/>
              </a:spcBef>
            </a:pPr>
            <a:endParaRPr lang="en-US" sz="2199">
              <a:solidFill>
                <a:srgbClr val="2E2E2E"/>
              </a:solidFill>
              <a:latin typeface="Montserrat Bold"/>
            </a:endParaRPr>
          </a:p>
        </p:txBody>
      </p:sp>
      <p:grpSp>
        <p:nvGrpSpPr>
          <p:cNvPr id="17" name="Group 17"/>
          <p:cNvGrpSpPr/>
          <p:nvPr/>
        </p:nvGrpSpPr>
        <p:grpSpPr>
          <a:xfrm>
            <a:off x="15149577" y="1349563"/>
            <a:ext cx="612321" cy="61232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9" name="TextBox 19"/>
          <p:cNvSpPr txBox="1"/>
          <p:nvPr/>
        </p:nvSpPr>
        <p:spPr>
          <a:xfrm>
            <a:off x="15149577" y="1522374"/>
            <a:ext cx="612321" cy="266700"/>
          </a:xfrm>
          <a:prstGeom prst="rect">
            <a:avLst/>
          </a:prstGeom>
        </p:spPr>
        <p:txBody>
          <a:bodyPr lIns="0" tIns="0" rIns="0" bIns="0" rtlCol="0" anchor="t">
            <a:spAutoFit/>
          </a:bodyPr>
          <a:lstStyle/>
          <a:p>
            <a:pPr algn="ctr">
              <a:lnSpc>
                <a:spcPts val="2159"/>
              </a:lnSpc>
            </a:pPr>
            <a:r>
              <a:rPr lang="en-US" sz="1799">
                <a:solidFill>
                  <a:srgbClr val="3F5896"/>
                </a:solidFill>
                <a:latin typeface="Gliker SemiBold"/>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46654"/>
          <a:stretch>
            <a:fillRect/>
          </a:stretch>
        </p:blipFill>
        <p:spPr>
          <a:xfrm>
            <a:off x="413985" y="2567123"/>
            <a:ext cx="6342547" cy="7329625"/>
          </a:xfrm>
          <a:prstGeom prst="rect">
            <a:avLst/>
          </a:prstGeom>
        </p:spPr>
      </p:pic>
      <p:pic>
        <p:nvPicPr>
          <p:cNvPr id="3" name="Picture 3"/>
          <p:cNvPicPr>
            <a:picLocks noChangeAspect="1"/>
          </p:cNvPicPr>
          <p:nvPr/>
        </p:nvPicPr>
        <p:blipFill>
          <a:blip r:embed="rId3"/>
          <a:srcRect t="5548" r="24580" b="5548"/>
          <a:stretch>
            <a:fillRect/>
          </a:stretch>
        </p:blipFill>
        <p:spPr>
          <a:xfrm>
            <a:off x="8122446" y="8442853"/>
            <a:ext cx="9343334" cy="1639685"/>
          </a:xfrm>
          <a:prstGeom prst="rect">
            <a:avLst/>
          </a:prstGeom>
        </p:spPr>
      </p:pic>
      <p:pic>
        <p:nvPicPr>
          <p:cNvPr id="4" name="Picture 4"/>
          <p:cNvPicPr>
            <a:picLocks noChangeAspect="1"/>
          </p:cNvPicPr>
          <p:nvPr/>
        </p:nvPicPr>
        <p:blipFill>
          <a:blip r:embed="rId4"/>
          <a:srcRect/>
          <a:stretch>
            <a:fillRect/>
          </a:stretch>
        </p:blipFill>
        <p:spPr>
          <a:xfrm>
            <a:off x="7381244" y="1681679"/>
            <a:ext cx="10483819" cy="602262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293747">
            <a:off x="12961956" y="1048984"/>
            <a:ext cx="733926" cy="1265389"/>
          </a:xfrm>
          <a:prstGeom prst="rect">
            <a:avLst/>
          </a:prstGeom>
        </p:spPr>
      </p:pic>
      <p:grpSp>
        <p:nvGrpSpPr>
          <p:cNvPr id="6" name="Group 6"/>
          <p:cNvGrpSpPr/>
          <p:nvPr/>
        </p:nvGrpSpPr>
        <p:grpSpPr>
          <a:xfrm>
            <a:off x="183585" y="166913"/>
            <a:ext cx="11617230" cy="1352840"/>
            <a:chOff x="0" y="0"/>
            <a:chExt cx="14978595" cy="1744275"/>
          </a:xfrm>
        </p:grpSpPr>
        <p:sp>
          <p:nvSpPr>
            <p:cNvPr id="7" name="Freeform 7"/>
            <p:cNvSpPr/>
            <p:nvPr/>
          </p:nvSpPr>
          <p:spPr>
            <a:xfrm>
              <a:off x="0" y="0"/>
              <a:ext cx="14978596" cy="1744275"/>
            </a:xfrm>
            <a:custGeom>
              <a:avLst/>
              <a:gdLst/>
              <a:ahLst/>
              <a:cxnLst/>
              <a:rect l="l" t="t" r="r" b="b"/>
              <a:pathLst>
                <a:path w="14978596" h="1744275">
                  <a:moveTo>
                    <a:pt x="14854135" y="1744275"/>
                  </a:moveTo>
                  <a:lnTo>
                    <a:pt x="124460" y="1744275"/>
                  </a:lnTo>
                  <a:cubicBezTo>
                    <a:pt x="55880" y="1744275"/>
                    <a:pt x="0" y="1688395"/>
                    <a:pt x="0" y="1619815"/>
                  </a:cubicBezTo>
                  <a:lnTo>
                    <a:pt x="0" y="124460"/>
                  </a:lnTo>
                  <a:cubicBezTo>
                    <a:pt x="0" y="55880"/>
                    <a:pt x="55880" y="0"/>
                    <a:pt x="124460" y="0"/>
                  </a:cubicBezTo>
                  <a:lnTo>
                    <a:pt x="14854135" y="0"/>
                  </a:lnTo>
                  <a:cubicBezTo>
                    <a:pt x="14922715" y="0"/>
                    <a:pt x="14978596" y="55880"/>
                    <a:pt x="14978596" y="124460"/>
                  </a:cubicBezTo>
                  <a:lnTo>
                    <a:pt x="14978596" y="1619815"/>
                  </a:lnTo>
                  <a:cubicBezTo>
                    <a:pt x="14978596" y="1688395"/>
                    <a:pt x="14922715" y="1744275"/>
                    <a:pt x="14854135" y="1744275"/>
                  </a:cubicBezTo>
                  <a:close/>
                </a:path>
              </a:pathLst>
            </a:custGeom>
            <a:solidFill>
              <a:srgbClr val="FFFFFF"/>
            </a:solidFill>
          </p:spPr>
        </p:sp>
      </p:grpSp>
      <p:sp>
        <p:nvSpPr>
          <p:cNvPr id="8" name="TextBox 8"/>
          <p:cNvSpPr txBox="1"/>
          <p:nvPr/>
        </p:nvSpPr>
        <p:spPr>
          <a:xfrm>
            <a:off x="-197864" y="321080"/>
            <a:ext cx="12380128" cy="1139757"/>
          </a:xfrm>
          <a:prstGeom prst="rect">
            <a:avLst/>
          </a:prstGeom>
        </p:spPr>
        <p:txBody>
          <a:bodyPr lIns="0" tIns="0" rIns="0" bIns="0" rtlCol="0" anchor="t">
            <a:spAutoFit/>
          </a:bodyPr>
          <a:lstStyle/>
          <a:p>
            <a:pPr algn="ctr">
              <a:lnSpc>
                <a:spcPts val="4372"/>
              </a:lnSpc>
            </a:pPr>
            <a:r>
              <a:rPr lang="en-US" sz="4372">
                <a:solidFill>
                  <a:srgbClr val="FA8068"/>
                </a:solidFill>
                <a:latin typeface="Gliker SemiBold Bold"/>
              </a:rPr>
              <a:t>DATA WRANGLING </a:t>
            </a:r>
          </a:p>
          <a:p>
            <a:pPr algn="ctr">
              <a:lnSpc>
                <a:spcPts val="4372"/>
              </a:lnSpc>
            </a:pPr>
            <a:r>
              <a:rPr lang="en-US" sz="4372">
                <a:solidFill>
                  <a:srgbClr val="FA8068"/>
                </a:solidFill>
                <a:latin typeface="Gliker SemiBold Bold"/>
              </a:rPr>
              <a:t>ACTIVITIES PERFORMED</a:t>
            </a:r>
          </a:p>
        </p:txBody>
      </p:sp>
      <p:sp>
        <p:nvSpPr>
          <p:cNvPr id="9" name="TextBox 9"/>
          <p:cNvSpPr txBox="1"/>
          <p:nvPr/>
        </p:nvSpPr>
        <p:spPr>
          <a:xfrm>
            <a:off x="413985" y="1995623"/>
            <a:ext cx="5319269" cy="409575"/>
          </a:xfrm>
          <a:prstGeom prst="rect">
            <a:avLst/>
          </a:prstGeom>
        </p:spPr>
        <p:txBody>
          <a:bodyPr lIns="0" tIns="0" rIns="0" bIns="0" rtlCol="0" anchor="t">
            <a:spAutoFit/>
          </a:bodyPr>
          <a:lstStyle/>
          <a:p>
            <a:pPr marL="0" lvl="0" indent="0" algn="ctr">
              <a:lnSpc>
                <a:spcPts val="3359"/>
              </a:lnSpc>
            </a:pPr>
            <a:r>
              <a:rPr lang="en-US" sz="2799">
                <a:solidFill>
                  <a:srgbClr val="2E2E2E"/>
                </a:solidFill>
                <a:latin typeface="Montserrat Semi-Bold Bold"/>
              </a:rPr>
              <a:t> Filling Null Values</a:t>
            </a:r>
          </a:p>
        </p:txBody>
      </p:sp>
      <p:sp>
        <p:nvSpPr>
          <p:cNvPr id="10" name="TextBox 10"/>
          <p:cNvSpPr txBox="1"/>
          <p:nvPr/>
        </p:nvSpPr>
        <p:spPr>
          <a:xfrm>
            <a:off x="8449679" y="7871353"/>
            <a:ext cx="8688869" cy="409575"/>
          </a:xfrm>
          <a:prstGeom prst="rect">
            <a:avLst/>
          </a:prstGeom>
        </p:spPr>
        <p:txBody>
          <a:bodyPr lIns="0" tIns="0" rIns="0" bIns="0" rtlCol="0" anchor="t">
            <a:spAutoFit/>
          </a:bodyPr>
          <a:lstStyle/>
          <a:p>
            <a:pPr marL="0" lvl="0" indent="0" algn="ctr">
              <a:lnSpc>
                <a:spcPts val="3359"/>
              </a:lnSpc>
            </a:pPr>
            <a:r>
              <a:rPr lang="en-US" sz="2799">
                <a:solidFill>
                  <a:srgbClr val="2E2E2E"/>
                </a:solidFill>
                <a:latin typeface="Montserrat Semi-Bold Bold"/>
              </a:rPr>
              <a:t>Identifying and dropping duplicates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713</Words>
  <Application>Microsoft Macintosh PowerPoint</Application>
  <PresentationFormat>Custom</PresentationFormat>
  <Paragraphs>119</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Calibri</vt:lpstr>
      <vt:lpstr>Montserrat Semi-Bold Bold</vt:lpstr>
      <vt:lpstr>Canva Sans Bold</vt:lpstr>
      <vt:lpstr>League Spartan</vt:lpstr>
      <vt:lpstr>Gliker SemiBold</vt:lpstr>
      <vt:lpstr>Arial</vt:lpstr>
      <vt:lpstr>Montserrat Semi-Bold</vt:lpstr>
      <vt:lpstr>Gliker SemiBold Bold</vt:lpstr>
      <vt:lpstr>Bahnschrift</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Fun Competitive Analysis Brainstorm Presentation</dc:title>
  <cp:lastModifiedBy>tushar20csu231</cp:lastModifiedBy>
  <cp:revision>2</cp:revision>
  <dcterms:created xsi:type="dcterms:W3CDTF">2006-08-16T00:00:00Z</dcterms:created>
  <dcterms:modified xsi:type="dcterms:W3CDTF">2022-11-27T08:34:27Z</dcterms:modified>
  <dc:identifier>DAFTD_Vdv2Q</dc:identifier>
</cp:coreProperties>
</file>